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This is a creative, community-centered workshop, not journalism or a certification. Purpose: everyone leaves with a rough one-page publication and a respectful sharing plan. Suggested length: 75 minutes plus optional 15 minutes of show-and-tell. Make clear nobody has to publish personal or culturally restricted material.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Ask participants to think of something they wish people around them knew, appreciated, or could join. Emphasize rough drafts, no need for new accounts or funds. This is not a contest.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Invite a few spoken examples of good things worth sharing; do not request private stories. All three kinds of project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Distinguish a creative or community publication from an official communication. Keep standards proportionate: a thank-you card needs consent, not a newsroom protocol; an event with time, place, eligibility, or cost must be checked.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Show sample paper and a folded zine if you have them. Do not imply handcraft is required. A phone note or printed one-page sheet is fully legitimate.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Walk through the specimen: an inviting title, 2–3 small blocks, and a way to participate. Its names and details are fictional. Ask: What can someone do after reading? They can offer something. It is not intended to prove any event, deadline or organizer details.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 one-page note is for a specific set of readers: classmates, extended family, volunteers, neighbors, a reading circle. Avoid defining Tribal communities as one generic audience or assuming someone speaks for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Ask participants to fill one sentence in the worksheet; pairs may discuss if comfortable. They can keep the answer private. If stuck, prompt “thank somebody,” “invite people,” or “share a useful opportunity.” Invite 1–2 volunteers to share optionally.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Stress that participation is invited, not extracted. No obligation for public names or photos. A page made by one person is fine; a community project need not impersonate a community vote.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minutes. Use worksheet columns 1,2,3. Prompt: something to celebrate; something to try; something worth knowing. Each person can leave two blank.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Respect local and cultural protocols. Do not treat receiving something as permission to redistribute it; stories, photographs, ceremonies, languages and cultural knowledge can require permission from relevant knowledge holders, not just the photographer. Participants may use invented examples for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We are not training reporters. Explain a simple action rule: before sending someone on a trip, applying for money, or giving safety information, confirm crucial facts. If unavailable, say it is unconfirmed or leave it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These are workshop-friendly explanations, not formal source-status tags imposed on creative work. Label whose story it is. For consequential decisions, refer readers to an authoritative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Give scenarios: book exchange date uncertain; a teacher offered a photo but has not approved public posting; a service flyer has no contact. Partner names what they would ask or leave out. There is no need to conduct an actual call during the workshop.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Show a poorly crowded example only if appropriate. Remind participants that older readers and phone readers may struggle; choose readable body size, simple typography, and strong contrast. No requirement to use fancy software.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This is a content skeleton, not a prescribed publication style. The first page can be a poem, collage, or photo sheet if it still communicates its purpose. The right to leave a block empty is important.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at least 15 minutes, or 20 in a 90-minute session. Circulate to help, not to direct content. Participants can use a blank sheet, the worksheet, Word, or https://institute.thelongreturn.org/how-to/first-page-maker (local draft; nothing transmitted). Nobody must include personal contact information. Offer a fictional scenario for anyone who prefers not to publish something real.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minutes. Pair-up reading. Partner starts with what works, asks one clear question, offers one suggestion. No public review of personal materials without consent. A writer may choose not to take an edit.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This continues the Institute’s additive/subtractive revision method. Ask participants to make one useful fix only, not to turn the first draft into a polished magazine.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Let people choose distribution methods that match privacy expectations. A five-person audience is enough. Don’t promise that a platform will deliver a post to everyone; invite direct sharing where appropriate.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Encourage celebration without creating hidden unpaid obligations. For material facts, correct across the places shared; you can keep an older copy marked previous and a corrected one. Creative publishing need not carry newsrooms’ operating burdens.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to 10 minutes. Invite two or three participants to show or describe their drafts. Others may simply take their work home. Don’t display private or culturally restricted material. Acknowledge effort, not polish.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Ask each person for one next step, with no pressure to publish publicly. Hand out worksheet checklist.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Resources are public learning drafts and do not constitute a hosted class, credential, official Tribal instruction, or Institute receiving service. Explain that the browser page maker does not upload or save information; users must print or download their own copy.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not a reproduction of any of the books or their illustrations. Use their distinct insights as background while preserving their authorship and copyrights. Adapt workshop structure and examples to receiving communities. Do not treat this as a newsroom curriculum or as a source of authority over restricted cultural information.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2F3B"/>
        </a:solidFill>
      </p:bgPr>
    </p:bg>
    <p:spTree>
      <p:nvGrpSpPr>
        <p:cNvPr id="1" name=""/>
        <p:cNvGrpSpPr/>
        <p:nvPr/>
      </p:nvGrpSpPr>
      <p:grpSpPr>
        <a:xfrm>
          <a:off x="0" y="0"/>
          <a:ext cx="0" cy="0"/>
          <a:chOff x="0" y="0"/>
          <a:chExt cx="0" cy="0"/>
        </a:xfrm>
      </p:grpSpPr>
      <p:sp>
        <p:nvSpPr>
          <p:cNvPr id="2" name="Shape 0"/>
          <p:cNvSpPr/>
          <p:nvPr/>
        </p:nvSpPr>
        <p:spPr>
          <a:xfrm>
            <a:off x="786384" y="868680"/>
            <a:ext cx="1051560" cy="109728"/>
          </a:xfrm>
          <a:prstGeom prst="roundRect">
            <a:avLst>
              <a:gd name="adj" fmla="val 83333"/>
            </a:avLst>
          </a:prstGeom>
          <a:solidFill>
            <a:srgbClr val="B17C31"/>
          </a:solidFill>
          <a:ln w="12700">
            <a:solidFill>
              <a:srgbClr val="B17C31">
                <a:alpha val="0"/>
              </a:srgbClr>
            </a:solidFill>
            <a:prstDash val="solid"/>
          </a:ln>
        </p:spPr>
      </p:sp>
      <p:sp>
        <p:nvSpPr>
          <p:cNvPr id="3" name="Text 1"/>
          <p:cNvSpPr/>
          <p:nvPr/>
        </p:nvSpPr>
        <p:spPr>
          <a:xfrm>
            <a:off x="804672" y="429768"/>
            <a:ext cx="6400800" cy="365760"/>
          </a:xfrm>
          <a:prstGeom prst="rect">
            <a:avLst/>
          </a:prstGeom>
          <a:noFill/>
          <a:ln/>
        </p:spPr>
        <p:txBody>
          <a:bodyPr wrap="square" lIns="381" tIns="381" rIns="381" bIns="381" rtlCol="0" anchor="ctr">
            <a:normAutofit/>
          </a:bodyPr>
          <a:lstStyle/>
          <a:p>
            <a:pPr indent="0" marL="0">
              <a:buNone/>
            </a:pPr>
            <a:r>
              <a:rPr lang="en-US" sz="1700" b="1" spc="160" kern="0" dirty="0">
                <a:solidFill>
                  <a:srgbClr val="C9DED4"/>
                </a:solidFill>
                <a:latin typeface="Aptos" pitchFamily="34" charset="0"/>
                <a:ea typeface="Aptos" pitchFamily="34" charset="-122"/>
                <a:cs typeface="Aptos" pitchFamily="34" charset="-120"/>
              </a:rPr>
              <a:t>THE LONG RETURN INSTITUTE</a:t>
            </a:r>
            <a:endParaRPr lang="en-US" sz="1700" dirty="0"/>
          </a:p>
        </p:txBody>
      </p:sp>
      <p:sp>
        <p:nvSpPr>
          <p:cNvPr id="4" name="Text 2"/>
          <p:cNvSpPr/>
          <p:nvPr/>
        </p:nvSpPr>
        <p:spPr>
          <a:xfrm>
            <a:off x="768096" y="1170432"/>
            <a:ext cx="9875520" cy="2331720"/>
          </a:xfrm>
          <a:prstGeom prst="rect">
            <a:avLst/>
          </a:prstGeom>
          <a:noFill/>
          <a:ln/>
        </p:spPr>
        <p:txBody>
          <a:bodyPr wrap="square" lIns="381" tIns="381" rIns="381" bIns="381" rtlCol="0" anchor="ctr">
            <a:normAutofit/>
          </a:bodyPr>
          <a:lstStyle/>
          <a:p>
            <a:pPr indent="0" marL="0">
              <a:buNone/>
            </a:pPr>
            <a:r>
              <a:rPr lang="en-US" sz="6300" dirty="0">
                <a:solidFill>
                  <a:srgbClr val="FFF9EB"/>
                </a:solidFill>
                <a:latin typeface="Georgia" pitchFamily="34" charset="0"/>
                <a:ea typeface="Georgia" pitchFamily="34" charset="-122"/>
                <a:cs typeface="Georgia" pitchFamily="34" charset="-120"/>
              </a:rPr>
              <a:t>Make Something</a:t>
            </a:r>
            <a:endParaRPr lang="en-US" sz="6300" dirty="0"/>
          </a:p>
          <a:p>
            <a:pPr indent="0" marL="0">
              <a:buNone/>
            </a:pPr>
            <a:r>
              <a:rPr lang="en-US" sz="6300" dirty="0">
                <a:solidFill>
                  <a:srgbClr val="FFF9EB"/>
                </a:solidFill>
                <a:latin typeface="Georgia" pitchFamily="34" charset="0"/>
                <a:ea typeface="Georgia" pitchFamily="34" charset="-122"/>
                <a:cs typeface="Georgia" pitchFamily="34" charset="-120"/>
              </a:rPr>
              <a:t>Together</a:t>
            </a:r>
            <a:endParaRPr lang="en-US" sz="6300" dirty="0"/>
          </a:p>
        </p:txBody>
      </p:sp>
      <p:sp>
        <p:nvSpPr>
          <p:cNvPr id="5" name="Text 3"/>
          <p:cNvSpPr/>
          <p:nvPr/>
        </p:nvSpPr>
        <p:spPr>
          <a:xfrm>
            <a:off x="813816" y="3703320"/>
            <a:ext cx="10314432" cy="1005840"/>
          </a:xfrm>
          <a:prstGeom prst="rect">
            <a:avLst/>
          </a:prstGeom>
          <a:noFill/>
          <a:ln/>
        </p:spPr>
        <p:txBody>
          <a:bodyPr wrap="square" lIns="381" tIns="381" rIns="381" bIns="381" rtlCol="0" anchor="ctr">
            <a:normAutofit/>
          </a:bodyPr>
          <a:lstStyle/>
          <a:p>
            <a:pPr indent="0" marL="0">
              <a:buNone/>
            </a:pPr>
            <a:r>
              <a:rPr lang="en-US" sz="2700" dirty="0">
                <a:solidFill>
                  <a:srgbClr val="CDE1DA"/>
                </a:solidFill>
                <a:latin typeface="Aptos" pitchFamily="34" charset="0"/>
                <a:ea typeface="Aptos" pitchFamily="34" charset="-122"/>
                <a:cs typeface="Aptos" pitchFamily="34" charset="-120"/>
              </a:rPr>
              <a:t>A hands-on workshop for small community pages, zines,</a:t>
            </a:r>
            <a:endParaRPr lang="en-US" sz="2700" dirty="0"/>
          </a:p>
          <a:p>
            <a:pPr indent="0" marL="0">
              <a:buNone/>
            </a:pPr>
            <a:r>
              <a:rPr lang="en-US" sz="2700" dirty="0">
                <a:solidFill>
                  <a:srgbClr val="CDE1DA"/>
                </a:solidFill>
                <a:latin typeface="Aptos" pitchFamily="34" charset="0"/>
                <a:ea typeface="Aptos" pitchFamily="34" charset="-122"/>
                <a:cs typeface="Aptos" pitchFamily="34" charset="-120"/>
              </a:rPr>
              <a:t>invitations, and useful things worth sharing</a:t>
            </a:r>
            <a:endParaRPr lang="en-US" sz="2700" dirty="0"/>
          </a:p>
        </p:txBody>
      </p:sp>
      <p:sp>
        <p:nvSpPr>
          <p:cNvPr id="6" name="Shape 4"/>
          <p:cNvSpPr/>
          <p:nvPr/>
        </p:nvSpPr>
        <p:spPr>
          <a:xfrm>
            <a:off x="822960" y="5879592"/>
            <a:ext cx="10579608" cy="13716"/>
          </a:xfrm>
          <a:prstGeom prst="roundRect">
            <a:avLst>
              <a:gd name="adj" fmla="val 666667"/>
            </a:avLst>
          </a:prstGeom>
          <a:solidFill>
            <a:srgbClr val="55736F"/>
          </a:solidFill>
          <a:ln w="12700">
            <a:solidFill>
              <a:srgbClr val="55736F">
                <a:alpha val="0"/>
              </a:srgbClr>
            </a:solidFill>
            <a:prstDash val="solid"/>
          </a:ln>
        </p:spPr>
      </p:sp>
      <p:sp>
        <p:nvSpPr>
          <p:cNvPr id="7" name="Text 5"/>
          <p:cNvSpPr/>
          <p:nvPr/>
        </p:nvSpPr>
        <p:spPr>
          <a:xfrm>
            <a:off x="822960" y="6007608"/>
            <a:ext cx="10515600" cy="438912"/>
          </a:xfrm>
          <a:prstGeom prst="rect">
            <a:avLst/>
          </a:prstGeom>
          <a:noFill/>
          <a:ln/>
        </p:spPr>
        <p:txBody>
          <a:bodyPr wrap="square" lIns="381" tIns="381" rIns="381" bIns="381" rtlCol="0" anchor="ctr">
            <a:normAutofit/>
          </a:bodyPr>
          <a:lstStyle/>
          <a:p>
            <a:pPr indent="0" marL="0">
              <a:buNone/>
            </a:pPr>
            <a:r>
              <a:rPr lang="en-US" sz="1950" dirty="0">
                <a:solidFill>
                  <a:srgbClr val="F8E4BE"/>
                </a:solidFill>
                <a:latin typeface="Aptos" pitchFamily="34" charset="0"/>
                <a:ea typeface="Aptos" pitchFamily="34" charset="-122"/>
                <a:cs typeface="Aptos" pitchFamily="34" charset="-120"/>
              </a:rPr>
              <a:t>A first page is enough  ·  60–90 minutes  ·  No newsroom required</a:t>
            </a:r>
            <a:endParaRPr lang="en-US" sz="1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WELCOME</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02</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This is a place to begin</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We will make something useful together—using the materials, time, and people we have.</a:t>
            </a:r>
            <a:endParaRPr lang="en-US" sz="2040" dirty="0"/>
          </a:p>
        </p:txBody>
      </p:sp>
      <p:sp>
        <p:nvSpPr>
          <p:cNvPr id="10" name="Shape 8"/>
          <p:cNvSpPr/>
          <p:nvPr/>
        </p:nvSpPr>
        <p:spPr>
          <a:xfrm>
            <a:off x="667512" y="2816352"/>
            <a:ext cx="10817352" cy="2103120"/>
          </a:xfrm>
          <a:prstGeom prst="roundRect">
            <a:avLst>
              <a:gd name="adj" fmla="val 6087"/>
            </a:avLst>
          </a:prstGeom>
          <a:solidFill>
            <a:srgbClr val="E7F0E8"/>
          </a:solidFill>
          <a:ln w="12700">
            <a:solidFill>
              <a:srgbClr val="E7F0E8">
                <a:alpha val="0"/>
              </a:srgbClr>
            </a:solidFill>
            <a:prstDash val="solid"/>
          </a:ln>
        </p:spPr>
      </p:sp>
      <p:sp>
        <p:nvSpPr>
          <p:cNvPr id="11" name="Shape 9"/>
          <p:cNvSpPr/>
          <p:nvPr/>
        </p:nvSpPr>
        <p:spPr>
          <a:xfrm>
            <a:off x="667512" y="2816352"/>
            <a:ext cx="118872" cy="2103120"/>
          </a:xfrm>
          <a:prstGeom prst="roundRect">
            <a:avLst>
              <a:gd name="adj" fmla="val 76923"/>
            </a:avLst>
          </a:prstGeom>
          <a:solidFill>
            <a:srgbClr val="25594D"/>
          </a:solidFill>
          <a:ln w="12700">
            <a:solidFill>
              <a:srgbClr val="25594D">
                <a:alpha val="0"/>
              </a:srgbClr>
            </a:solidFill>
            <a:prstDash val="solid"/>
          </a:ln>
        </p:spPr>
      </p:sp>
      <p:sp>
        <p:nvSpPr>
          <p:cNvPr id="12" name="Text 10"/>
          <p:cNvSpPr/>
          <p:nvPr/>
        </p:nvSpPr>
        <p:spPr>
          <a:xfrm>
            <a:off x="1078992" y="3090672"/>
            <a:ext cx="10012680" cy="1536192"/>
          </a:xfrm>
          <a:prstGeom prst="rect">
            <a:avLst/>
          </a:prstGeom>
          <a:noFill/>
          <a:ln/>
        </p:spPr>
        <p:txBody>
          <a:bodyPr wrap="square" lIns="381" tIns="381" rIns="381" bIns="381" rtlCol="0" anchor="ctr">
            <a:normAutofit/>
          </a:bodyPr>
          <a:lstStyle/>
          <a:p>
            <a:pPr algn="ctr" indent="0" marL="0">
              <a:buNone/>
            </a:pPr>
            <a:r>
              <a:rPr lang="en-US" sz="3600" dirty="0">
                <a:solidFill>
                  <a:srgbClr val="193540"/>
                </a:solidFill>
                <a:latin typeface="Georgia" pitchFamily="34" charset="0"/>
                <a:ea typeface="Georgia" pitchFamily="34" charset="-122"/>
                <a:cs typeface="Georgia" pitchFamily="34" charset="-120"/>
              </a:rPr>
              <a:t>Make one small thing. Share it respectfully. Invite a response.</a:t>
            </a:r>
            <a:endParaRPr lang="en-US"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POSSIBILITIES</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03</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What could your page do?</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Community publishing can be as small and welcoming as you want.</a:t>
            </a:r>
            <a:endParaRPr lang="en-US" sz="2040" dirty="0"/>
          </a:p>
        </p:txBody>
      </p:sp>
      <p:sp>
        <p:nvSpPr>
          <p:cNvPr id="10" name="Shape 8"/>
          <p:cNvSpPr/>
          <p:nvPr/>
        </p:nvSpPr>
        <p:spPr>
          <a:xfrm>
            <a:off x="649224" y="2743200"/>
            <a:ext cx="3502152" cy="2560320"/>
          </a:xfrm>
          <a:prstGeom prst="roundRect">
            <a:avLst>
              <a:gd name="adj" fmla="val 4286"/>
            </a:avLst>
          </a:prstGeom>
          <a:solidFill>
            <a:srgbClr val="FFFFFF"/>
          </a:solidFill>
          <a:ln w="12700">
            <a:solidFill>
              <a:srgbClr val="CBD4CE"/>
            </a:solidFill>
            <a:prstDash val="solid"/>
          </a:ln>
        </p:spPr>
      </p:sp>
      <p:sp>
        <p:nvSpPr>
          <p:cNvPr id="11" name="Shape 9"/>
          <p:cNvSpPr/>
          <p:nvPr/>
        </p:nvSpPr>
        <p:spPr>
          <a:xfrm>
            <a:off x="649224" y="2743200"/>
            <a:ext cx="86868" cy="2560320"/>
          </a:xfrm>
          <a:prstGeom prst="roundRect">
            <a:avLst>
              <a:gd name="adj" fmla="val 105263"/>
            </a:avLst>
          </a:prstGeom>
          <a:solidFill>
            <a:srgbClr val="25594D"/>
          </a:solidFill>
          <a:ln w="12700">
            <a:solidFill>
              <a:srgbClr val="25594D">
                <a:alpha val="0"/>
              </a:srgbClr>
            </a:solidFill>
            <a:prstDash val="solid"/>
          </a:ln>
        </p:spPr>
      </p:sp>
      <p:sp>
        <p:nvSpPr>
          <p:cNvPr id="12" name="Text 10"/>
          <p:cNvSpPr/>
          <p:nvPr/>
        </p:nvSpPr>
        <p:spPr>
          <a:xfrm>
            <a:off x="868680" y="2962656"/>
            <a:ext cx="3081528" cy="502920"/>
          </a:xfrm>
          <a:prstGeom prst="rect">
            <a:avLst/>
          </a:prstGeom>
          <a:noFill/>
          <a:ln/>
        </p:spPr>
        <p:txBody>
          <a:bodyPr wrap="square" lIns="381" tIns="381" rIns="381" bIns="381" rtlCol="0" anchor="t">
            <a:normAutofit/>
          </a:bodyPr>
          <a:lstStyle/>
          <a:p>
            <a:pPr indent="0" marL="0">
              <a:buNone/>
            </a:pPr>
            <a:r>
              <a:rPr lang="en-US" sz="2300" b="1" dirty="0">
                <a:solidFill>
                  <a:srgbClr val="25594D"/>
                </a:solidFill>
                <a:latin typeface="Aptos" pitchFamily="34" charset="0"/>
                <a:ea typeface="Aptos" pitchFamily="34" charset="-122"/>
                <a:cs typeface="Aptos" pitchFamily="34" charset="-120"/>
              </a:rPr>
              <a:t>Bring people together</a:t>
            </a:r>
            <a:endParaRPr lang="en-US" sz="2300" dirty="0"/>
          </a:p>
        </p:txBody>
      </p:sp>
      <p:sp>
        <p:nvSpPr>
          <p:cNvPr id="13" name="Text 11"/>
          <p:cNvSpPr/>
          <p:nvPr/>
        </p:nvSpPr>
        <p:spPr>
          <a:xfrm>
            <a:off x="868680" y="3566160"/>
            <a:ext cx="3044952" cy="1591056"/>
          </a:xfrm>
          <a:prstGeom prst="rect">
            <a:avLst/>
          </a:prstGeom>
          <a:noFill/>
          <a:ln/>
        </p:spPr>
        <p:txBody>
          <a:bodyPr wrap="square" lIns="381" tIns="381" rIns="381" bIns="381" rtlCol="0" anchor="t">
            <a:normAutofit/>
          </a:bodyPr>
          <a:lstStyle/>
          <a:p>
            <a:pPr indent="0" marL="0">
              <a:buNone/>
            </a:pPr>
            <a:r>
              <a:rPr lang="en-US" sz="2000" dirty="0">
                <a:solidFill>
                  <a:srgbClr val="193540"/>
                </a:solidFill>
                <a:latin typeface="Aptos" pitchFamily="34" charset="0"/>
                <a:ea typeface="Aptos" pitchFamily="34" charset="-122"/>
                <a:cs typeface="Aptos" pitchFamily="34" charset="-120"/>
              </a:rPr>
              <a:t>Invite people to share, learn, make, visit, or help.</a:t>
            </a:r>
            <a:endParaRPr lang="en-US" sz="2000" dirty="0"/>
          </a:p>
        </p:txBody>
      </p:sp>
      <p:sp>
        <p:nvSpPr>
          <p:cNvPr id="14" name="Shape 12"/>
          <p:cNvSpPr/>
          <p:nvPr/>
        </p:nvSpPr>
        <p:spPr>
          <a:xfrm>
            <a:off x="4343400" y="2743200"/>
            <a:ext cx="3502152" cy="2560320"/>
          </a:xfrm>
          <a:prstGeom prst="roundRect">
            <a:avLst>
              <a:gd name="adj" fmla="val 4286"/>
            </a:avLst>
          </a:prstGeom>
          <a:solidFill>
            <a:srgbClr val="FFFFFF"/>
          </a:solidFill>
          <a:ln w="12700">
            <a:solidFill>
              <a:srgbClr val="CBD4CE"/>
            </a:solidFill>
            <a:prstDash val="solid"/>
          </a:ln>
        </p:spPr>
      </p:sp>
      <p:sp>
        <p:nvSpPr>
          <p:cNvPr id="15" name="Shape 13"/>
          <p:cNvSpPr/>
          <p:nvPr/>
        </p:nvSpPr>
        <p:spPr>
          <a:xfrm>
            <a:off x="4343400" y="2743200"/>
            <a:ext cx="86868" cy="2560320"/>
          </a:xfrm>
          <a:prstGeom prst="roundRect">
            <a:avLst>
              <a:gd name="adj" fmla="val 105263"/>
            </a:avLst>
          </a:prstGeom>
          <a:solidFill>
            <a:srgbClr val="665181"/>
          </a:solidFill>
          <a:ln w="12700">
            <a:solidFill>
              <a:srgbClr val="665181">
                <a:alpha val="0"/>
              </a:srgbClr>
            </a:solidFill>
            <a:prstDash val="solid"/>
          </a:ln>
        </p:spPr>
      </p:sp>
      <p:sp>
        <p:nvSpPr>
          <p:cNvPr id="16" name="Text 14"/>
          <p:cNvSpPr/>
          <p:nvPr/>
        </p:nvSpPr>
        <p:spPr>
          <a:xfrm>
            <a:off x="4562856" y="2962656"/>
            <a:ext cx="3081528" cy="502920"/>
          </a:xfrm>
          <a:prstGeom prst="rect">
            <a:avLst/>
          </a:prstGeom>
          <a:noFill/>
          <a:ln/>
        </p:spPr>
        <p:txBody>
          <a:bodyPr wrap="square" lIns="381" tIns="381" rIns="381" bIns="381" rtlCol="0" anchor="t">
            <a:normAutofit/>
          </a:bodyPr>
          <a:lstStyle/>
          <a:p>
            <a:pPr indent="0" marL="0">
              <a:buNone/>
            </a:pPr>
            <a:r>
              <a:rPr lang="en-US" sz="2300" b="1" dirty="0">
                <a:solidFill>
                  <a:srgbClr val="665181"/>
                </a:solidFill>
                <a:latin typeface="Aptos" pitchFamily="34" charset="0"/>
                <a:ea typeface="Aptos" pitchFamily="34" charset="-122"/>
                <a:cs typeface="Aptos" pitchFamily="34" charset="-120"/>
              </a:rPr>
              <a:t>Notice good work</a:t>
            </a:r>
            <a:endParaRPr lang="en-US" sz="2300" dirty="0"/>
          </a:p>
        </p:txBody>
      </p:sp>
      <p:sp>
        <p:nvSpPr>
          <p:cNvPr id="17" name="Text 15"/>
          <p:cNvSpPr/>
          <p:nvPr/>
        </p:nvSpPr>
        <p:spPr>
          <a:xfrm>
            <a:off x="4562856" y="3566160"/>
            <a:ext cx="3044952" cy="1591056"/>
          </a:xfrm>
          <a:prstGeom prst="rect">
            <a:avLst/>
          </a:prstGeom>
          <a:noFill/>
          <a:ln/>
        </p:spPr>
        <p:txBody>
          <a:bodyPr wrap="square" lIns="381" tIns="381" rIns="381" bIns="381" rtlCol="0" anchor="t">
            <a:normAutofit/>
          </a:bodyPr>
          <a:lstStyle/>
          <a:p>
            <a:pPr indent="0" marL="0">
              <a:buNone/>
            </a:pPr>
            <a:r>
              <a:rPr lang="en-US" sz="2000" dirty="0">
                <a:solidFill>
                  <a:srgbClr val="193540"/>
                </a:solidFill>
                <a:latin typeface="Aptos" pitchFamily="34" charset="0"/>
                <a:ea typeface="Aptos" pitchFamily="34" charset="-122"/>
                <a:cs typeface="Aptos" pitchFamily="34" charset="-120"/>
              </a:rPr>
              <a:t>Thank elders, organizers, artists, teachers, neighbors, or volunteers.</a:t>
            </a:r>
            <a:endParaRPr lang="en-US" sz="2000" dirty="0"/>
          </a:p>
        </p:txBody>
      </p:sp>
      <p:sp>
        <p:nvSpPr>
          <p:cNvPr id="18" name="Shape 16"/>
          <p:cNvSpPr/>
          <p:nvPr/>
        </p:nvSpPr>
        <p:spPr>
          <a:xfrm>
            <a:off x="8037576" y="2743200"/>
            <a:ext cx="3502152" cy="2560320"/>
          </a:xfrm>
          <a:prstGeom prst="roundRect">
            <a:avLst>
              <a:gd name="adj" fmla="val 4286"/>
            </a:avLst>
          </a:prstGeom>
          <a:solidFill>
            <a:srgbClr val="FFFFFF"/>
          </a:solidFill>
          <a:ln w="12700">
            <a:solidFill>
              <a:srgbClr val="CBD4CE"/>
            </a:solidFill>
            <a:prstDash val="solid"/>
          </a:ln>
        </p:spPr>
      </p:sp>
      <p:sp>
        <p:nvSpPr>
          <p:cNvPr id="19" name="Shape 17"/>
          <p:cNvSpPr/>
          <p:nvPr/>
        </p:nvSpPr>
        <p:spPr>
          <a:xfrm>
            <a:off x="8037576" y="2743200"/>
            <a:ext cx="86868" cy="2560320"/>
          </a:xfrm>
          <a:prstGeom prst="roundRect">
            <a:avLst>
              <a:gd name="adj" fmla="val 105263"/>
            </a:avLst>
          </a:prstGeom>
          <a:solidFill>
            <a:srgbClr val="B17C31"/>
          </a:solidFill>
          <a:ln w="12700">
            <a:solidFill>
              <a:srgbClr val="B17C31">
                <a:alpha val="0"/>
              </a:srgbClr>
            </a:solidFill>
            <a:prstDash val="solid"/>
          </a:ln>
        </p:spPr>
      </p:sp>
      <p:sp>
        <p:nvSpPr>
          <p:cNvPr id="20" name="Text 18"/>
          <p:cNvSpPr/>
          <p:nvPr/>
        </p:nvSpPr>
        <p:spPr>
          <a:xfrm>
            <a:off x="8257032" y="2962656"/>
            <a:ext cx="3081528" cy="502920"/>
          </a:xfrm>
          <a:prstGeom prst="rect">
            <a:avLst/>
          </a:prstGeom>
          <a:noFill/>
          <a:ln/>
        </p:spPr>
        <p:txBody>
          <a:bodyPr wrap="square" lIns="381" tIns="381" rIns="381" bIns="381" rtlCol="0" anchor="t">
            <a:normAutofit/>
          </a:bodyPr>
          <a:lstStyle/>
          <a:p>
            <a:pPr indent="0" marL="0">
              <a:buNone/>
            </a:pPr>
            <a:r>
              <a:rPr lang="en-US" sz="2300" b="1" dirty="0">
                <a:solidFill>
                  <a:srgbClr val="B17C31"/>
                </a:solidFill>
                <a:latin typeface="Aptos" pitchFamily="34" charset="0"/>
                <a:ea typeface="Aptos" pitchFamily="34" charset="-122"/>
                <a:cs typeface="Aptos" pitchFamily="34" charset="-120"/>
              </a:rPr>
              <a:t>Pass something along</a:t>
            </a:r>
            <a:endParaRPr lang="en-US" sz="2300" dirty="0"/>
          </a:p>
        </p:txBody>
      </p:sp>
      <p:sp>
        <p:nvSpPr>
          <p:cNvPr id="21" name="Text 19"/>
          <p:cNvSpPr/>
          <p:nvPr/>
        </p:nvSpPr>
        <p:spPr>
          <a:xfrm>
            <a:off x="8257032" y="3566160"/>
            <a:ext cx="3044952" cy="1591056"/>
          </a:xfrm>
          <a:prstGeom prst="rect">
            <a:avLst/>
          </a:prstGeom>
          <a:noFill/>
          <a:ln/>
        </p:spPr>
        <p:txBody>
          <a:bodyPr wrap="square" lIns="381" tIns="381" rIns="381" bIns="381" rtlCol="0" anchor="t">
            <a:normAutofit/>
          </a:bodyPr>
          <a:lstStyle/>
          <a:p>
            <a:pPr indent="0" marL="0">
              <a:buNone/>
            </a:pPr>
            <a:r>
              <a:rPr lang="en-US" sz="2000" dirty="0">
                <a:solidFill>
                  <a:srgbClr val="193540"/>
                </a:solidFill>
                <a:latin typeface="Aptos" pitchFamily="34" charset="0"/>
                <a:ea typeface="Aptos" pitchFamily="34" charset="-122"/>
                <a:cs typeface="Aptos" pitchFamily="34" charset="-120"/>
              </a:rPr>
              <a:t>Share an approved story, helpful resource, or practical reminder.</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NOT A NEWSROOM</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04</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You do not need a newsroom</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You are making space for sharing, connection, and participation.</a:t>
            </a:r>
            <a:endParaRPr lang="en-US" sz="2040" dirty="0"/>
          </a:p>
        </p:txBody>
      </p:sp>
      <p:sp>
        <p:nvSpPr>
          <p:cNvPr id="10" name="Shape 8"/>
          <p:cNvSpPr/>
          <p:nvPr/>
        </p:nvSpPr>
        <p:spPr>
          <a:xfrm>
            <a:off x="722376" y="2724912"/>
            <a:ext cx="5102352" cy="2926080"/>
          </a:xfrm>
          <a:prstGeom prst="roundRect">
            <a:avLst>
              <a:gd name="adj" fmla="val 3750"/>
            </a:avLst>
          </a:prstGeom>
          <a:solidFill>
            <a:srgbClr val="FFFFFF"/>
          </a:solidFill>
          <a:ln w="12700">
            <a:solidFill>
              <a:srgbClr val="CBD4CE"/>
            </a:solidFill>
            <a:prstDash val="solid"/>
          </a:ln>
        </p:spPr>
      </p:sp>
      <p:sp>
        <p:nvSpPr>
          <p:cNvPr id="11" name="Shape 9"/>
          <p:cNvSpPr/>
          <p:nvPr/>
        </p:nvSpPr>
        <p:spPr>
          <a:xfrm>
            <a:off x="722376" y="2724912"/>
            <a:ext cx="86868" cy="2926080"/>
          </a:xfrm>
          <a:prstGeom prst="roundRect">
            <a:avLst>
              <a:gd name="adj" fmla="val 105263"/>
            </a:avLst>
          </a:prstGeom>
          <a:solidFill>
            <a:srgbClr val="25594D"/>
          </a:solidFill>
          <a:ln w="12700">
            <a:solidFill>
              <a:srgbClr val="25594D">
                <a:alpha val="0"/>
              </a:srgbClr>
            </a:solidFill>
            <a:prstDash val="solid"/>
          </a:ln>
        </p:spPr>
      </p:sp>
      <p:sp>
        <p:nvSpPr>
          <p:cNvPr id="12" name="Text 10"/>
          <p:cNvSpPr/>
          <p:nvPr/>
        </p:nvSpPr>
        <p:spPr>
          <a:xfrm>
            <a:off x="941832" y="2944368"/>
            <a:ext cx="4681728" cy="502920"/>
          </a:xfrm>
          <a:prstGeom prst="rect">
            <a:avLst/>
          </a:prstGeom>
          <a:noFill/>
          <a:ln/>
        </p:spPr>
        <p:txBody>
          <a:bodyPr wrap="square" lIns="381" tIns="381" rIns="381" bIns="381" rtlCol="0" anchor="t">
            <a:normAutofit/>
          </a:bodyPr>
          <a:lstStyle/>
          <a:p>
            <a:pPr indent="0" marL="0">
              <a:buNone/>
            </a:pPr>
            <a:r>
              <a:rPr lang="en-US" sz="2300" b="1" dirty="0">
                <a:solidFill>
                  <a:srgbClr val="25594D"/>
                </a:solidFill>
                <a:latin typeface="Aptos" pitchFamily="34" charset="0"/>
                <a:ea typeface="Aptos" pitchFamily="34" charset="-122"/>
                <a:cs typeface="Aptos" pitchFamily="34" charset="-120"/>
              </a:rPr>
              <a:t>What it can be</a:t>
            </a:r>
            <a:endParaRPr lang="en-US" sz="2300" dirty="0"/>
          </a:p>
        </p:txBody>
      </p:sp>
      <p:sp>
        <p:nvSpPr>
          <p:cNvPr id="13" name="Text 11"/>
          <p:cNvSpPr/>
          <p:nvPr/>
        </p:nvSpPr>
        <p:spPr>
          <a:xfrm>
            <a:off x="941832" y="3547872"/>
            <a:ext cx="4645152" cy="1956816"/>
          </a:xfrm>
          <a:prstGeom prst="rect">
            <a:avLst/>
          </a:prstGeom>
          <a:noFill/>
          <a:ln/>
        </p:spPr>
        <p:txBody>
          <a:bodyPr wrap="square" lIns="381" tIns="381" rIns="381" bIns="381" rtlCol="0" anchor="t">
            <a:normAutofit/>
          </a:bodyPr>
          <a:lstStyle/>
          <a:p>
            <a:pPr indent="0" marL="0">
              <a:buNone/>
            </a:pPr>
            <a:r>
              <a:rPr lang="en-US" sz="2400" dirty="0">
                <a:solidFill>
                  <a:srgbClr val="193540"/>
                </a:solidFill>
                <a:latin typeface="Aptos" pitchFamily="34" charset="0"/>
                <a:ea typeface="Aptos" pitchFamily="34" charset="-122"/>
                <a:cs typeface="Aptos" pitchFamily="34" charset="-120"/>
              </a:rPr>
              <a:t>A one-page note, a handmade zine, a flyer, a shared story, or a small community update.</a:t>
            </a:r>
            <a:endParaRPr lang="en-US" sz="2400" dirty="0"/>
          </a:p>
        </p:txBody>
      </p:sp>
      <p:sp>
        <p:nvSpPr>
          <p:cNvPr id="14" name="Shape 12"/>
          <p:cNvSpPr/>
          <p:nvPr/>
        </p:nvSpPr>
        <p:spPr>
          <a:xfrm>
            <a:off x="6016752" y="2724912"/>
            <a:ext cx="5413248" cy="2926080"/>
          </a:xfrm>
          <a:prstGeom prst="roundRect">
            <a:avLst>
              <a:gd name="adj" fmla="val 3750"/>
            </a:avLst>
          </a:prstGeom>
          <a:solidFill>
            <a:srgbClr val="FFFFFF"/>
          </a:solidFill>
          <a:ln w="12700">
            <a:solidFill>
              <a:srgbClr val="CBD4CE"/>
            </a:solidFill>
            <a:prstDash val="solid"/>
          </a:ln>
        </p:spPr>
      </p:sp>
      <p:sp>
        <p:nvSpPr>
          <p:cNvPr id="15" name="Shape 13"/>
          <p:cNvSpPr/>
          <p:nvPr/>
        </p:nvSpPr>
        <p:spPr>
          <a:xfrm>
            <a:off x="6016752" y="2724912"/>
            <a:ext cx="86868" cy="2926080"/>
          </a:xfrm>
          <a:prstGeom prst="roundRect">
            <a:avLst>
              <a:gd name="adj" fmla="val 105263"/>
            </a:avLst>
          </a:prstGeom>
          <a:solidFill>
            <a:srgbClr val="A45E4B"/>
          </a:solidFill>
          <a:ln w="12700">
            <a:solidFill>
              <a:srgbClr val="A45E4B">
                <a:alpha val="0"/>
              </a:srgbClr>
            </a:solidFill>
            <a:prstDash val="solid"/>
          </a:ln>
        </p:spPr>
      </p:sp>
      <p:sp>
        <p:nvSpPr>
          <p:cNvPr id="16" name="Text 14"/>
          <p:cNvSpPr/>
          <p:nvPr/>
        </p:nvSpPr>
        <p:spPr>
          <a:xfrm>
            <a:off x="6236208" y="2944368"/>
            <a:ext cx="4992624" cy="502920"/>
          </a:xfrm>
          <a:prstGeom prst="rect">
            <a:avLst/>
          </a:prstGeom>
          <a:noFill/>
          <a:ln/>
        </p:spPr>
        <p:txBody>
          <a:bodyPr wrap="square" lIns="381" tIns="381" rIns="381" bIns="381" rtlCol="0" anchor="t">
            <a:normAutofit/>
          </a:bodyPr>
          <a:lstStyle/>
          <a:p>
            <a:pPr indent="0" marL="0">
              <a:buNone/>
            </a:pPr>
            <a:r>
              <a:rPr lang="en-US" sz="2300" b="1" dirty="0">
                <a:solidFill>
                  <a:srgbClr val="A45E4B"/>
                </a:solidFill>
                <a:latin typeface="Aptos" pitchFamily="34" charset="0"/>
                <a:ea typeface="Aptos" pitchFamily="34" charset="-122"/>
                <a:cs typeface="Aptos" pitchFamily="34" charset="-120"/>
              </a:rPr>
              <a:t>What it is not</a:t>
            </a:r>
            <a:endParaRPr lang="en-US" sz="2300" dirty="0"/>
          </a:p>
        </p:txBody>
      </p:sp>
      <p:sp>
        <p:nvSpPr>
          <p:cNvPr id="17" name="Text 15"/>
          <p:cNvSpPr/>
          <p:nvPr/>
        </p:nvSpPr>
        <p:spPr>
          <a:xfrm>
            <a:off x="6236208" y="3547872"/>
            <a:ext cx="4956048" cy="1956816"/>
          </a:xfrm>
          <a:prstGeom prst="rect">
            <a:avLst/>
          </a:prstGeom>
          <a:noFill/>
          <a:ln/>
        </p:spPr>
        <p:txBody>
          <a:bodyPr wrap="square" lIns="381" tIns="381" rIns="381" bIns="381" rtlCol="0" anchor="t">
            <a:normAutofit/>
          </a:bodyPr>
          <a:lstStyle/>
          <a:p>
            <a:pPr indent="0" marL="0">
              <a:buNone/>
            </a:pPr>
            <a:r>
              <a:rPr lang="en-US" sz="2200" dirty="0">
                <a:solidFill>
                  <a:srgbClr val="193540"/>
                </a:solidFill>
                <a:latin typeface="Aptos" pitchFamily="34" charset="0"/>
                <a:ea typeface="Aptos" pitchFamily="34" charset="-122"/>
                <a:cs typeface="Aptos" pitchFamily="34" charset="-120"/>
              </a:rPr>
              <a:t>Official notice without authorization, permission to publish private material, or a substitute for reliable safety and service details.</a:t>
            </a:r>
            <a:endParaRPr lang="en-US" sz="2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PICK A SHAPE</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05</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Choose a shape that fits your people</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The best format is the one they can receive and you can realistically make.</a:t>
            </a:r>
            <a:endParaRPr lang="en-US" sz="2040" dirty="0"/>
          </a:p>
        </p:txBody>
      </p:sp>
      <p:sp>
        <p:nvSpPr>
          <p:cNvPr id="10" name="Shape 8"/>
          <p:cNvSpPr/>
          <p:nvPr/>
        </p:nvSpPr>
        <p:spPr>
          <a:xfrm>
            <a:off x="621792" y="2743200"/>
            <a:ext cx="3493008" cy="2651760"/>
          </a:xfrm>
          <a:prstGeom prst="roundRect">
            <a:avLst>
              <a:gd name="adj" fmla="val 4138"/>
            </a:avLst>
          </a:prstGeom>
          <a:solidFill>
            <a:srgbClr val="FFFFFF"/>
          </a:solidFill>
          <a:ln w="12700">
            <a:solidFill>
              <a:srgbClr val="CBD4CE"/>
            </a:solidFill>
            <a:prstDash val="solid"/>
          </a:ln>
        </p:spPr>
      </p:sp>
      <p:sp>
        <p:nvSpPr>
          <p:cNvPr id="11" name="Shape 9"/>
          <p:cNvSpPr/>
          <p:nvPr/>
        </p:nvSpPr>
        <p:spPr>
          <a:xfrm>
            <a:off x="621792" y="2743200"/>
            <a:ext cx="86868" cy="2651760"/>
          </a:xfrm>
          <a:prstGeom prst="roundRect">
            <a:avLst>
              <a:gd name="adj" fmla="val 105263"/>
            </a:avLst>
          </a:prstGeom>
          <a:solidFill>
            <a:srgbClr val="25594D"/>
          </a:solidFill>
          <a:ln w="12700">
            <a:solidFill>
              <a:srgbClr val="25594D">
                <a:alpha val="0"/>
              </a:srgbClr>
            </a:solidFill>
            <a:prstDash val="solid"/>
          </a:ln>
        </p:spPr>
      </p:sp>
      <p:sp>
        <p:nvSpPr>
          <p:cNvPr id="12" name="Text 10"/>
          <p:cNvSpPr/>
          <p:nvPr/>
        </p:nvSpPr>
        <p:spPr>
          <a:xfrm>
            <a:off x="841248" y="2962656"/>
            <a:ext cx="3072384" cy="502920"/>
          </a:xfrm>
          <a:prstGeom prst="rect">
            <a:avLst/>
          </a:prstGeom>
          <a:noFill/>
          <a:ln/>
        </p:spPr>
        <p:txBody>
          <a:bodyPr wrap="square" lIns="381" tIns="381" rIns="381" bIns="381" rtlCol="0" anchor="t">
            <a:normAutofit/>
          </a:bodyPr>
          <a:lstStyle/>
          <a:p>
            <a:pPr indent="0" marL="0">
              <a:buNone/>
            </a:pPr>
            <a:r>
              <a:rPr lang="en-US" sz="2300" b="1" dirty="0">
                <a:solidFill>
                  <a:srgbClr val="25594D"/>
                </a:solidFill>
                <a:latin typeface="Aptos" pitchFamily="34" charset="0"/>
                <a:ea typeface="Aptos" pitchFamily="34" charset="-122"/>
                <a:cs typeface="Aptos" pitchFamily="34" charset="-120"/>
              </a:rPr>
              <a:t>One page / flyer</a:t>
            </a:r>
            <a:endParaRPr lang="en-US" sz="2300" dirty="0"/>
          </a:p>
        </p:txBody>
      </p:sp>
      <p:sp>
        <p:nvSpPr>
          <p:cNvPr id="13" name="Text 11"/>
          <p:cNvSpPr/>
          <p:nvPr/>
        </p:nvSpPr>
        <p:spPr>
          <a:xfrm>
            <a:off x="841248" y="3566160"/>
            <a:ext cx="3035808" cy="1682496"/>
          </a:xfrm>
          <a:prstGeom prst="rect">
            <a:avLst/>
          </a:prstGeom>
          <a:noFill/>
          <a:ln/>
        </p:spPr>
        <p:txBody>
          <a:bodyPr wrap="square" lIns="381" tIns="381" rIns="381" bIns="381" rtlCol="0" anchor="t">
            <a:normAutofit/>
          </a:bodyPr>
          <a:lstStyle/>
          <a:p>
            <a:pPr indent="0" marL="0">
              <a:buNone/>
            </a:pPr>
            <a:r>
              <a:rPr lang="en-US" sz="2100" dirty="0">
                <a:solidFill>
                  <a:srgbClr val="193540"/>
                </a:solidFill>
                <a:latin typeface="Aptos" pitchFamily="34" charset="0"/>
                <a:ea typeface="Aptos" pitchFamily="34" charset="-122"/>
                <a:cs typeface="Aptos" pitchFamily="34" charset="-120"/>
              </a:rPr>
              <a:t>Print, text, email, post as an image, or read aloud.</a:t>
            </a:r>
            <a:endParaRPr lang="en-US" sz="2100" dirty="0"/>
          </a:p>
        </p:txBody>
      </p:sp>
      <p:sp>
        <p:nvSpPr>
          <p:cNvPr id="14" name="Shape 12"/>
          <p:cNvSpPr/>
          <p:nvPr/>
        </p:nvSpPr>
        <p:spPr>
          <a:xfrm>
            <a:off x="4315968" y="2743200"/>
            <a:ext cx="3493008" cy="2651760"/>
          </a:xfrm>
          <a:prstGeom prst="roundRect">
            <a:avLst>
              <a:gd name="adj" fmla="val 4138"/>
            </a:avLst>
          </a:prstGeom>
          <a:solidFill>
            <a:srgbClr val="FFFFFF"/>
          </a:solidFill>
          <a:ln w="12700">
            <a:solidFill>
              <a:srgbClr val="CBD4CE"/>
            </a:solidFill>
            <a:prstDash val="solid"/>
          </a:ln>
        </p:spPr>
      </p:sp>
      <p:sp>
        <p:nvSpPr>
          <p:cNvPr id="15" name="Shape 13"/>
          <p:cNvSpPr/>
          <p:nvPr/>
        </p:nvSpPr>
        <p:spPr>
          <a:xfrm>
            <a:off x="4315968" y="2743200"/>
            <a:ext cx="86868" cy="2651760"/>
          </a:xfrm>
          <a:prstGeom prst="roundRect">
            <a:avLst>
              <a:gd name="adj" fmla="val 105263"/>
            </a:avLst>
          </a:prstGeom>
          <a:solidFill>
            <a:srgbClr val="665181"/>
          </a:solidFill>
          <a:ln w="12700">
            <a:solidFill>
              <a:srgbClr val="665181">
                <a:alpha val="0"/>
              </a:srgbClr>
            </a:solidFill>
            <a:prstDash val="solid"/>
          </a:ln>
        </p:spPr>
      </p:sp>
      <p:sp>
        <p:nvSpPr>
          <p:cNvPr id="16" name="Text 14"/>
          <p:cNvSpPr/>
          <p:nvPr/>
        </p:nvSpPr>
        <p:spPr>
          <a:xfrm>
            <a:off x="4535424" y="2962656"/>
            <a:ext cx="3072384" cy="502920"/>
          </a:xfrm>
          <a:prstGeom prst="rect">
            <a:avLst/>
          </a:prstGeom>
          <a:noFill/>
          <a:ln/>
        </p:spPr>
        <p:txBody>
          <a:bodyPr wrap="square" lIns="381" tIns="381" rIns="381" bIns="381" rtlCol="0" anchor="t">
            <a:normAutofit/>
          </a:bodyPr>
          <a:lstStyle/>
          <a:p>
            <a:pPr indent="0" marL="0">
              <a:buNone/>
            </a:pPr>
            <a:r>
              <a:rPr lang="en-US" sz="2300" b="1" dirty="0">
                <a:solidFill>
                  <a:srgbClr val="665181"/>
                </a:solidFill>
                <a:latin typeface="Aptos" pitchFamily="34" charset="0"/>
                <a:ea typeface="Aptos" pitchFamily="34" charset="-122"/>
                <a:cs typeface="Aptos" pitchFamily="34" charset="-120"/>
              </a:rPr>
              <a:t>Folded zine</a:t>
            </a:r>
            <a:endParaRPr lang="en-US" sz="2300" dirty="0"/>
          </a:p>
        </p:txBody>
      </p:sp>
      <p:sp>
        <p:nvSpPr>
          <p:cNvPr id="17" name="Text 15"/>
          <p:cNvSpPr/>
          <p:nvPr/>
        </p:nvSpPr>
        <p:spPr>
          <a:xfrm>
            <a:off x="4535424" y="3566160"/>
            <a:ext cx="3035808" cy="1682496"/>
          </a:xfrm>
          <a:prstGeom prst="rect">
            <a:avLst/>
          </a:prstGeom>
          <a:noFill/>
          <a:ln/>
        </p:spPr>
        <p:txBody>
          <a:bodyPr wrap="square" lIns="381" tIns="381" rIns="381" bIns="381" rtlCol="0" anchor="t">
            <a:normAutofit/>
          </a:bodyPr>
          <a:lstStyle/>
          <a:p>
            <a:pPr indent="0" marL="0">
              <a:buNone/>
            </a:pPr>
            <a:r>
              <a:rPr lang="en-US" sz="2100" dirty="0">
                <a:solidFill>
                  <a:srgbClr val="193540"/>
                </a:solidFill>
                <a:latin typeface="Aptos" pitchFamily="34" charset="0"/>
                <a:ea typeface="Aptos" pitchFamily="34" charset="-122"/>
                <a:cs typeface="Aptos" pitchFamily="34" charset="-120"/>
              </a:rPr>
              <a:t>Draw, paste, print and fold. Share one copy or several.</a:t>
            </a:r>
            <a:endParaRPr lang="en-US" sz="2100" dirty="0"/>
          </a:p>
        </p:txBody>
      </p:sp>
      <p:sp>
        <p:nvSpPr>
          <p:cNvPr id="18" name="Shape 16"/>
          <p:cNvSpPr/>
          <p:nvPr/>
        </p:nvSpPr>
        <p:spPr>
          <a:xfrm>
            <a:off x="8010144" y="2743200"/>
            <a:ext cx="3493008" cy="2651760"/>
          </a:xfrm>
          <a:prstGeom prst="roundRect">
            <a:avLst>
              <a:gd name="adj" fmla="val 4138"/>
            </a:avLst>
          </a:prstGeom>
          <a:solidFill>
            <a:srgbClr val="FFFFFF"/>
          </a:solidFill>
          <a:ln w="12700">
            <a:solidFill>
              <a:srgbClr val="CBD4CE"/>
            </a:solidFill>
            <a:prstDash val="solid"/>
          </a:ln>
        </p:spPr>
      </p:sp>
      <p:sp>
        <p:nvSpPr>
          <p:cNvPr id="19" name="Shape 17"/>
          <p:cNvSpPr/>
          <p:nvPr/>
        </p:nvSpPr>
        <p:spPr>
          <a:xfrm>
            <a:off x="8010144" y="2743200"/>
            <a:ext cx="86868" cy="2651760"/>
          </a:xfrm>
          <a:prstGeom prst="roundRect">
            <a:avLst>
              <a:gd name="adj" fmla="val 105263"/>
            </a:avLst>
          </a:prstGeom>
          <a:solidFill>
            <a:srgbClr val="B17C31"/>
          </a:solidFill>
          <a:ln w="12700">
            <a:solidFill>
              <a:srgbClr val="B17C31">
                <a:alpha val="0"/>
              </a:srgbClr>
            </a:solidFill>
            <a:prstDash val="solid"/>
          </a:ln>
        </p:spPr>
      </p:sp>
      <p:sp>
        <p:nvSpPr>
          <p:cNvPr id="20" name="Text 18"/>
          <p:cNvSpPr/>
          <p:nvPr/>
        </p:nvSpPr>
        <p:spPr>
          <a:xfrm>
            <a:off x="8229600" y="2962656"/>
            <a:ext cx="3072384" cy="502920"/>
          </a:xfrm>
          <a:prstGeom prst="rect">
            <a:avLst/>
          </a:prstGeom>
          <a:noFill/>
          <a:ln/>
        </p:spPr>
        <p:txBody>
          <a:bodyPr wrap="square" lIns="381" tIns="381" rIns="381" bIns="381" rtlCol="0" anchor="t">
            <a:normAutofit/>
          </a:bodyPr>
          <a:lstStyle/>
          <a:p>
            <a:pPr indent="0" marL="0">
              <a:buNone/>
            </a:pPr>
            <a:r>
              <a:rPr lang="en-US" sz="2300" b="1" dirty="0">
                <a:solidFill>
                  <a:srgbClr val="B17C31"/>
                </a:solidFill>
                <a:latin typeface="Aptos" pitchFamily="34" charset="0"/>
                <a:ea typeface="Aptos" pitchFamily="34" charset="-122"/>
                <a:cs typeface="Aptos" pitchFamily="34" charset="-120"/>
              </a:rPr>
              <a:t>Small update</a:t>
            </a:r>
            <a:endParaRPr lang="en-US" sz="2300" dirty="0"/>
          </a:p>
        </p:txBody>
      </p:sp>
      <p:sp>
        <p:nvSpPr>
          <p:cNvPr id="21" name="Text 19"/>
          <p:cNvSpPr/>
          <p:nvPr/>
        </p:nvSpPr>
        <p:spPr>
          <a:xfrm>
            <a:off x="8229600" y="3566160"/>
            <a:ext cx="3035808" cy="1682496"/>
          </a:xfrm>
          <a:prstGeom prst="rect">
            <a:avLst/>
          </a:prstGeom>
          <a:noFill/>
          <a:ln/>
        </p:spPr>
        <p:txBody>
          <a:bodyPr wrap="square" lIns="381" tIns="381" rIns="381" bIns="381" rtlCol="0" anchor="t">
            <a:normAutofit/>
          </a:bodyPr>
          <a:lstStyle/>
          <a:p>
            <a:pPr indent="0" marL="0">
              <a:buNone/>
            </a:pPr>
            <a:r>
              <a:rPr lang="en-US" sz="2100" dirty="0">
                <a:solidFill>
                  <a:srgbClr val="193540"/>
                </a:solidFill>
                <a:latin typeface="Aptos" pitchFamily="34" charset="0"/>
                <a:ea typeface="Aptos" pitchFamily="34" charset="-122"/>
                <a:cs typeface="Aptos" pitchFamily="34" charset="-120"/>
              </a:rPr>
              <a:t>Three notices or stories when you have them. No schedule required.</a:t>
            </a:r>
            <a:endParaRPr lang="en-US" sz="2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EXAMPLE</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06</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Here is one simple page</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All details are fictional—this is a shape, not a real event announcement.</a:t>
            </a:r>
            <a:endParaRPr lang="en-US" sz="2040" dirty="0"/>
          </a:p>
        </p:txBody>
      </p:sp>
      <p:sp>
        <p:nvSpPr>
          <p:cNvPr id="10" name="Shape 8"/>
          <p:cNvSpPr/>
          <p:nvPr/>
        </p:nvSpPr>
        <p:spPr>
          <a:xfrm>
            <a:off x="1965960" y="2331720"/>
            <a:ext cx="8229600" cy="3419856"/>
          </a:xfrm>
          <a:prstGeom prst="roundRect">
            <a:avLst>
              <a:gd name="adj" fmla="val 1337"/>
            </a:avLst>
          </a:prstGeom>
          <a:solidFill>
            <a:srgbClr val="FFFFFF"/>
          </a:solidFill>
          <a:ln w="12700">
            <a:solidFill>
              <a:srgbClr val="CBD4CE"/>
            </a:solidFill>
            <a:prstDash val="solid"/>
          </a:ln>
        </p:spPr>
      </p:sp>
      <p:sp>
        <p:nvSpPr>
          <p:cNvPr id="11" name="Shape 9"/>
          <p:cNvSpPr/>
          <p:nvPr/>
        </p:nvSpPr>
        <p:spPr>
          <a:xfrm>
            <a:off x="1965960" y="2331720"/>
            <a:ext cx="118872" cy="3419856"/>
          </a:xfrm>
          <a:prstGeom prst="roundRect">
            <a:avLst>
              <a:gd name="adj" fmla="val 76923"/>
            </a:avLst>
          </a:prstGeom>
          <a:solidFill>
            <a:srgbClr val="25594D"/>
          </a:solidFill>
          <a:ln w="12700">
            <a:solidFill>
              <a:srgbClr val="25594D">
                <a:alpha val="0"/>
              </a:srgbClr>
            </a:solidFill>
            <a:prstDash val="solid"/>
          </a:ln>
        </p:spPr>
      </p:sp>
      <p:sp>
        <p:nvSpPr>
          <p:cNvPr id="12" name="Text 10"/>
          <p:cNvSpPr/>
          <p:nvPr/>
        </p:nvSpPr>
        <p:spPr>
          <a:xfrm>
            <a:off x="2331720" y="2532888"/>
            <a:ext cx="7223760" cy="548640"/>
          </a:xfrm>
          <a:prstGeom prst="rect">
            <a:avLst/>
          </a:prstGeom>
          <a:noFill/>
          <a:ln/>
        </p:spPr>
        <p:txBody>
          <a:bodyPr wrap="square" lIns="381" tIns="381" rIns="381" bIns="381" rtlCol="0" anchor="ctr">
            <a:normAutofit/>
          </a:bodyPr>
          <a:lstStyle/>
          <a:p>
            <a:pPr indent="0" marL="0">
              <a:buNone/>
            </a:pPr>
            <a:r>
              <a:rPr lang="en-US" sz="3200" dirty="0">
                <a:solidFill>
                  <a:srgbClr val="25594D"/>
                </a:solidFill>
                <a:latin typeface="Georgia" pitchFamily="34" charset="0"/>
                <a:ea typeface="Georgia" pitchFamily="34" charset="-122"/>
                <a:cs typeface="Georgia" pitchFamily="34" charset="-120"/>
              </a:rPr>
              <a:t>Our Corner</a:t>
            </a:r>
            <a:endParaRPr lang="en-US" sz="3200" dirty="0"/>
          </a:p>
        </p:txBody>
      </p:sp>
      <p:sp>
        <p:nvSpPr>
          <p:cNvPr id="13" name="Text 11"/>
          <p:cNvSpPr/>
          <p:nvPr/>
        </p:nvSpPr>
        <p:spPr>
          <a:xfrm>
            <a:off x="2350008" y="3081528"/>
            <a:ext cx="7223760" cy="292608"/>
          </a:xfrm>
          <a:prstGeom prst="rect">
            <a:avLst/>
          </a:prstGeom>
          <a:noFill/>
          <a:ln/>
        </p:spPr>
        <p:txBody>
          <a:bodyPr wrap="square" lIns="381" tIns="381" rIns="381" bIns="381" rtlCol="0" anchor="ctr">
            <a:normAutofit/>
          </a:bodyPr>
          <a:lstStyle/>
          <a:p>
            <a:pPr indent="0" marL="0">
              <a:buNone/>
            </a:pPr>
            <a:r>
              <a:rPr lang="en-US" sz="1470" b="1" dirty="0">
                <a:solidFill>
                  <a:srgbClr val="665181"/>
                </a:solidFill>
                <a:latin typeface="Aptos" pitchFamily="34" charset="0"/>
                <a:ea typeface="Aptos" pitchFamily="34" charset="-122"/>
                <a:cs typeface="Aptos" pitchFamily="34" charset="-120"/>
              </a:rPr>
              <a:t>A community note · practice example</a:t>
            </a:r>
            <a:endParaRPr lang="en-US" sz="1470" dirty="0"/>
          </a:p>
        </p:txBody>
      </p:sp>
      <p:sp>
        <p:nvSpPr>
          <p:cNvPr id="14" name="Text 12"/>
          <p:cNvSpPr/>
          <p:nvPr/>
        </p:nvSpPr>
        <p:spPr>
          <a:xfrm>
            <a:off x="2340864" y="3520440"/>
            <a:ext cx="2377440" cy="320040"/>
          </a:xfrm>
          <a:prstGeom prst="rect">
            <a:avLst/>
          </a:prstGeom>
          <a:noFill/>
          <a:ln/>
        </p:spPr>
        <p:txBody>
          <a:bodyPr wrap="square" lIns="381" tIns="381" rIns="381" bIns="381" rtlCol="0" anchor="ctr">
            <a:normAutofit/>
          </a:bodyPr>
          <a:lstStyle/>
          <a:p>
            <a:pPr indent="0" marL="0">
              <a:buNone/>
            </a:pPr>
            <a:r>
              <a:rPr lang="en-US" sz="2050" b="1" dirty="0">
                <a:solidFill>
                  <a:srgbClr val="193540"/>
                </a:solidFill>
                <a:latin typeface="Aptos" pitchFamily="34" charset="0"/>
                <a:ea typeface="Aptos" pitchFamily="34" charset="-122"/>
                <a:cs typeface="Aptos" pitchFamily="34" charset="-120"/>
              </a:rPr>
              <a:t>Thank you</a:t>
            </a:r>
            <a:endParaRPr lang="en-US" sz="2050" dirty="0"/>
          </a:p>
        </p:txBody>
      </p:sp>
      <p:sp>
        <p:nvSpPr>
          <p:cNvPr id="15" name="Text 13"/>
          <p:cNvSpPr/>
          <p:nvPr/>
        </p:nvSpPr>
        <p:spPr>
          <a:xfrm>
            <a:off x="4663440" y="3529584"/>
            <a:ext cx="5047488" cy="530352"/>
          </a:xfrm>
          <a:prstGeom prst="rect">
            <a:avLst/>
          </a:prstGeom>
          <a:noFill/>
          <a:ln/>
        </p:spPr>
        <p:txBody>
          <a:bodyPr wrap="square" lIns="381" tIns="381" rIns="381" bIns="381" rtlCol="0" anchor="ctr">
            <a:normAutofit/>
          </a:bodyPr>
          <a:lstStyle/>
          <a:p>
            <a:pPr indent="0" marL="0">
              <a:buNone/>
            </a:pPr>
            <a:r>
              <a:rPr lang="en-US" sz="1850" dirty="0">
                <a:solidFill>
                  <a:srgbClr val="193540"/>
                </a:solidFill>
                <a:latin typeface="Aptos" pitchFamily="34" charset="0"/>
                <a:ea typeface="Aptos" pitchFamily="34" charset="-122"/>
                <a:cs typeface="Aptos" pitchFamily="34" charset="-120"/>
              </a:rPr>
              <a:t>Neighbors shared seedlings and practical advice.</a:t>
            </a:r>
            <a:endParaRPr lang="en-US" sz="1850" dirty="0"/>
          </a:p>
        </p:txBody>
      </p:sp>
      <p:sp>
        <p:nvSpPr>
          <p:cNvPr id="16" name="Text 14"/>
          <p:cNvSpPr/>
          <p:nvPr/>
        </p:nvSpPr>
        <p:spPr>
          <a:xfrm>
            <a:off x="2340864" y="4261104"/>
            <a:ext cx="2377440" cy="320040"/>
          </a:xfrm>
          <a:prstGeom prst="rect">
            <a:avLst/>
          </a:prstGeom>
          <a:noFill/>
          <a:ln/>
        </p:spPr>
        <p:txBody>
          <a:bodyPr wrap="square" lIns="381" tIns="381" rIns="381" bIns="381" rtlCol="0" anchor="ctr">
            <a:normAutofit/>
          </a:bodyPr>
          <a:lstStyle/>
          <a:p>
            <a:pPr indent="0" marL="0">
              <a:buNone/>
            </a:pPr>
            <a:r>
              <a:rPr lang="en-US" sz="2050" b="1" dirty="0">
                <a:solidFill>
                  <a:srgbClr val="193540"/>
                </a:solidFill>
                <a:latin typeface="Aptos" pitchFamily="34" charset="0"/>
                <a:ea typeface="Aptos" pitchFamily="34" charset="-122"/>
                <a:cs typeface="Aptos" pitchFamily="34" charset="-120"/>
              </a:rPr>
              <a:t>Try together</a:t>
            </a:r>
            <a:endParaRPr lang="en-US" sz="2050" dirty="0"/>
          </a:p>
        </p:txBody>
      </p:sp>
      <p:sp>
        <p:nvSpPr>
          <p:cNvPr id="17" name="Text 15"/>
          <p:cNvSpPr/>
          <p:nvPr/>
        </p:nvSpPr>
        <p:spPr>
          <a:xfrm>
            <a:off x="4663440" y="4242816"/>
            <a:ext cx="5065776" cy="557784"/>
          </a:xfrm>
          <a:prstGeom prst="rect">
            <a:avLst/>
          </a:prstGeom>
          <a:noFill/>
          <a:ln/>
        </p:spPr>
        <p:txBody>
          <a:bodyPr wrap="square" lIns="381" tIns="381" rIns="381" bIns="381" rtlCol="0" anchor="ctr">
            <a:normAutofit/>
          </a:bodyPr>
          <a:lstStyle/>
          <a:p>
            <a:pPr indent="0" marL="0">
              <a:buNone/>
            </a:pPr>
            <a:r>
              <a:rPr lang="en-US" sz="1850" dirty="0">
                <a:solidFill>
                  <a:srgbClr val="193540"/>
                </a:solidFill>
                <a:latin typeface="Aptos" pitchFamily="34" charset="0"/>
                <a:ea typeface="Aptos" pitchFamily="34" charset="-122"/>
                <a:cs typeface="Aptos" pitchFamily="34" charset="-120"/>
              </a:rPr>
              <a:t>Bring a drawing or idea to the next friendly gathering.</a:t>
            </a:r>
            <a:endParaRPr lang="en-US" sz="1850" dirty="0"/>
          </a:p>
        </p:txBody>
      </p:sp>
      <p:sp>
        <p:nvSpPr>
          <p:cNvPr id="18" name="Text 16"/>
          <p:cNvSpPr/>
          <p:nvPr/>
        </p:nvSpPr>
        <p:spPr>
          <a:xfrm>
            <a:off x="2340864" y="4992624"/>
            <a:ext cx="2377440" cy="320040"/>
          </a:xfrm>
          <a:prstGeom prst="rect">
            <a:avLst/>
          </a:prstGeom>
          <a:noFill/>
          <a:ln/>
        </p:spPr>
        <p:txBody>
          <a:bodyPr wrap="square" lIns="381" tIns="381" rIns="381" bIns="381" rtlCol="0" anchor="ctr">
            <a:normAutofit/>
          </a:bodyPr>
          <a:lstStyle/>
          <a:p>
            <a:pPr indent="0" marL="0">
              <a:buNone/>
            </a:pPr>
            <a:r>
              <a:rPr lang="en-US" sz="2050" b="1" dirty="0">
                <a:solidFill>
                  <a:srgbClr val="193540"/>
                </a:solidFill>
                <a:latin typeface="Aptos" pitchFamily="34" charset="0"/>
                <a:ea typeface="Aptos" pitchFamily="34" charset="-122"/>
                <a:cs typeface="Aptos" pitchFamily="34" charset="-120"/>
              </a:rPr>
              <a:t>Reply</a:t>
            </a:r>
            <a:endParaRPr lang="en-US" sz="2050" dirty="0"/>
          </a:p>
        </p:txBody>
      </p:sp>
      <p:sp>
        <p:nvSpPr>
          <p:cNvPr id="19" name="Text 17"/>
          <p:cNvSpPr/>
          <p:nvPr/>
        </p:nvSpPr>
        <p:spPr>
          <a:xfrm>
            <a:off x="4663440" y="4992624"/>
            <a:ext cx="5065776" cy="384048"/>
          </a:xfrm>
          <a:prstGeom prst="rect">
            <a:avLst/>
          </a:prstGeom>
          <a:noFill/>
          <a:ln/>
        </p:spPr>
        <p:txBody>
          <a:bodyPr wrap="square" lIns="381" tIns="381" rIns="381" bIns="381" rtlCol="0" anchor="ctr">
            <a:normAutofit/>
          </a:bodyPr>
          <a:lstStyle/>
          <a:p>
            <a:pPr indent="0" marL="0">
              <a:buNone/>
            </a:pPr>
            <a:r>
              <a:rPr lang="en-US" sz="1850" dirty="0">
                <a:solidFill>
                  <a:srgbClr val="193540"/>
                </a:solidFill>
                <a:latin typeface="Aptos" pitchFamily="34" charset="0"/>
                <a:ea typeface="Aptos" pitchFamily="34" charset="-122"/>
                <a:cs typeface="Aptos" pitchFamily="34" charset="-120"/>
              </a:rPr>
              <a:t>Ask the volunteer how to contribute.</a:t>
            </a:r>
            <a:endParaRPr lang="en-US" sz="1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FIRST QUESTION</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07</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Start with people, not technology</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Think about an actual small group, not “everyone.”</a:t>
            </a:r>
            <a:endParaRPr lang="en-US" sz="2040" dirty="0"/>
          </a:p>
        </p:txBody>
      </p:sp>
      <p:sp>
        <p:nvSpPr>
          <p:cNvPr id="10" name="Shape 8"/>
          <p:cNvSpPr/>
          <p:nvPr/>
        </p:nvSpPr>
        <p:spPr>
          <a:xfrm>
            <a:off x="667512" y="2852928"/>
            <a:ext cx="10817352" cy="2103120"/>
          </a:xfrm>
          <a:prstGeom prst="roundRect">
            <a:avLst>
              <a:gd name="adj" fmla="val 6087"/>
            </a:avLst>
          </a:prstGeom>
          <a:solidFill>
            <a:srgbClr val="E7F0E8"/>
          </a:solidFill>
          <a:ln w="12700">
            <a:solidFill>
              <a:srgbClr val="E7F0E8">
                <a:alpha val="0"/>
              </a:srgbClr>
            </a:solidFill>
            <a:prstDash val="solid"/>
          </a:ln>
        </p:spPr>
      </p:sp>
      <p:sp>
        <p:nvSpPr>
          <p:cNvPr id="11" name="Shape 9"/>
          <p:cNvSpPr/>
          <p:nvPr/>
        </p:nvSpPr>
        <p:spPr>
          <a:xfrm>
            <a:off x="667512" y="2852928"/>
            <a:ext cx="118872" cy="2103120"/>
          </a:xfrm>
          <a:prstGeom prst="roundRect">
            <a:avLst>
              <a:gd name="adj" fmla="val 76923"/>
            </a:avLst>
          </a:prstGeom>
          <a:solidFill>
            <a:srgbClr val="665181"/>
          </a:solidFill>
          <a:ln w="12700">
            <a:solidFill>
              <a:srgbClr val="665181">
                <a:alpha val="0"/>
              </a:srgbClr>
            </a:solidFill>
            <a:prstDash val="solid"/>
          </a:ln>
        </p:spPr>
      </p:sp>
      <p:sp>
        <p:nvSpPr>
          <p:cNvPr id="12" name="Text 10"/>
          <p:cNvSpPr/>
          <p:nvPr/>
        </p:nvSpPr>
        <p:spPr>
          <a:xfrm>
            <a:off x="1078992" y="3127248"/>
            <a:ext cx="10012680" cy="1536192"/>
          </a:xfrm>
          <a:prstGeom prst="rect">
            <a:avLst/>
          </a:prstGeom>
          <a:noFill/>
          <a:ln/>
        </p:spPr>
        <p:txBody>
          <a:bodyPr wrap="square" lIns="381" tIns="381" rIns="381" bIns="381" rtlCol="0" anchor="ctr">
            <a:normAutofit/>
          </a:bodyPr>
          <a:lstStyle/>
          <a:p>
            <a:pPr algn="ctr" indent="0" marL="0">
              <a:buNone/>
            </a:pPr>
            <a:r>
              <a:rPr lang="en-US" sz="3900" dirty="0">
                <a:solidFill>
                  <a:srgbClr val="193540"/>
                </a:solidFill>
                <a:latin typeface="Georgia" pitchFamily="34" charset="0"/>
                <a:ea typeface="Georgia" pitchFamily="34" charset="-122"/>
                <a:cs typeface="Georgia" pitchFamily="34" charset="-120"/>
              </a:rPr>
              <a:t>Who would you like to connect with—and why?</a:t>
            </a:r>
            <a:endParaRPr lang="en-US" sz="3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MAKE / DISCUSS</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08</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Activity 1 · Choose your purpose</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One sentence is all you need.</a:t>
            </a:r>
            <a:endParaRPr lang="en-US" sz="2040" dirty="0"/>
          </a:p>
        </p:txBody>
      </p:sp>
      <p:sp>
        <p:nvSpPr>
          <p:cNvPr id="10" name="Shape 8"/>
          <p:cNvSpPr/>
          <p:nvPr/>
        </p:nvSpPr>
        <p:spPr>
          <a:xfrm>
            <a:off x="713232" y="2743200"/>
            <a:ext cx="10744200" cy="2670048"/>
          </a:xfrm>
          <a:prstGeom prst="roundRect">
            <a:avLst>
              <a:gd name="adj" fmla="val 4795"/>
            </a:avLst>
          </a:prstGeom>
          <a:solidFill>
            <a:srgbClr val="E7F0E8"/>
          </a:solidFill>
          <a:ln w="12700">
            <a:solidFill>
              <a:srgbClr val="E7F0E8">
                <a:alpha val="0"/>
              </a:srgbClr>
            </a:solidFill>
            <a:prstDash val="solid"/>
          </a:ln>
        </p:spPr>
      </p:sp>
      <p:sp>
        <p:nvSpPr>
          <p:cNvPr id="11" name="Text 9"/>
          <p:cNvSpPr/>
          <p:nvPr/>
        </p:nvSpPr>
        <p:spPr>
          <a:xfrm>
            <a:off x="1143000" y="3127248"/>
            <a:ext cx="9738360" cy="1545336"/>
          </a:xfrm>
          <a:prstGeom prst="rect">
            <a:avLst/>
          </a:prstGeom>
          <a:noFill/>
          <a:ln/>
        </p:spPr>
        <p:txBody>
          <a:bodyPr wrap="square" lIns="381" tIns="381" rIns="381" bIns="381" rtlCol="0" anchor="ctr">
            <a:normAutofit/>
          </a:bodyPr>
          <a:lstStyle/>
          <a:p>
            <a:pPr algn="ctr" indent="0" marL="0">
              <a:buNone/>
            </a:pPr>
            <a:r>
              <a:rPr lang="en-US" sz="3300" dirty="0">
                <a:solidFill>
                  <a:srgbClr val="25594D"/>
                </a:solidFill>
                <a:latin typeface="Georgia" pitchFamily="34" charset="0"/>
                <a:ea typeface="Georgia" pitchFamily="34" charset="-122"/>
                <a:cs typeface="Georgia" pitchFamily="34" charset="-120"/>
              </a:rPr>
              <a:t>“I want to share ______ with ______ so they can ______.”</a:t>
            </a:r>
            <a:endParaRPr lang="en-US" sz="3300" dirty="0"/>
          </a:p>
        </p:txBody>
      </p:sp>
      <p:sp>
        <p:nvSpPr>
          <p:cNvPr id="12" name="Shape 10"/>
          <p:cNvSpPr/>
          <p:nvPr/>
        </p:nvSpPr>
        <p:spPr>
          <a:xfrm>
            <a:off x="713232" y="5641848"/>
            <a:ext cx="2560320" cy="393192"/>
          </a:xfrm>
          <a:prstGeom prst="roundRect">
            <a:avLst>
              <a:gd name="adj" fmla="val 23256"/>
            </a:avLst>
          </a:prstGeom>
          <a:solidFill>
            <a:srgbClr val="25594D"/>
          </a:solidFill>
          <a:ln w="12700">
            <a:solidFill>
              <a:srgbClr val="25594D">
                <a:alpha val="0"/>
              </a:srgbClr>
            </a:solidFill>
            <a:prstDash val="solid"/>
          </a:ln>
        </p:spPr>
      </p:sp>
      <p:sp>
        <p:nvSpPr>
          <p:cNvPr id="13" name="Text 11"/>
          <p:cNvSpPr/>
          <p:nvPr/>
        </p:nvSpPr>
        <p:spPr>
          <a:xfrm>
            <a:off x="822960" y="5687568"/>
            <a:ext cx="2331720" cy="256032"/>
          </a:xfrm>
          <a:prstGeom prst="rect">
            <a:avLst/>
          </a:prstGeom>
          <a:noFill/>
          <a:ln/>
        </p:spPr>
        <p:txBody>
          <a:bodyPr wrap="square" lIns="381" tIns="381" rIns="381" bIns="381" rtlCol="0" anchor="ctr">
            <a:normAutofit/>
          </a:bodyPr>
          <a:lstStyle/>
          <a:p>
            <a:pPr algn="ctr" indent="0" marL="0">
              <a:buNone/>
            </a:pPr>
            <a:r>
              <a:rPr lang="en-US" sz="1270" b="1" dirty="0">
                <a:solidFill>
                  <a:srgbClr val="FFFFFF"/>
                </a:solidFill>
                <a:latin typeface="Aptos" pitchFamily="34" charset="0"/>
                <a:ea typeface="Aptos" pitchFamily="34" charset="-122"/>
                <a:cs typeface="Aptos" pitchFamily="34" charset="-120"/>
              </a:rPr>
              <a:t>5 MINUTES</a:t>
            </a:r>
            <a:endParaRPr lang="en-US" sz="127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LISTEN FIRST</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09</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What do people already want to share?</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Listening and asking make better material than starting with a blank template.</a:t>
            </a:r>
            <a:endParaRPr lang="en-US" sz="2040" dirty="0"/>
          </a:p>
        </p:txBody>
      </p:sp>
      <p:sp>
        <p:nvSpPr>
          <p:cNvPr id="10" name="Shape 8"/>
          <p:cNvSpPr/>
          <p:nvPr/>
        </p:nvSpPr>
        <p:spPr>
          <a:xfrm>
            <a:off x="786384" y="2743200"/>
            <a:ext cx="5093208" cy="2651760"/>
          </a:xfrm>
          <a:prstGeom prst="roundRect">
            <a:avLst>
              <a:gd name="adj" fmla="val 4138"/>
            </a:avLst>
          </a:prstGeom>
          <a:solidFill>
            <a:srgbClr val="FFFFFF"/>
          </a:solidFill>
          <a:ln w="12700">
            <a:solidFill>
              <a:srgbClr val="CBD4CE"/>
            </a:solidFill>
            <a:prstDash val="solid"/>
          </a:ln>
        </p:spPr>
      </p:sp>
      <p:sp>
        <p:nvSpPr>
          <p:cNvPr id="11" name="Shape 9"/>
          <p:cNvSpPr/>
          <p:nvPr/>
        </p:nvSpPr>
        <p:spPr>
          <a:xfrm>
            <a:off x="786384" y="2743200"/>
            <a:ext cx="86868" cy="2651760"/>
          </a:xfrm>
          <a:prstGeom prst="roundRect">
            <a:avLst>
              <a:gd name="adj" fmla="val 105263"/>
            </a:avLst>
          </a:prstGeom>
          <a:solidFill>
            <a:srgbClr val="25594D"/>
          </a:solidFill>
          <a:ln w="12700">
            <a:solidFill>
              <a:srgbClr val="25594D">
                <a:alpha val="0"/>
              </a:srgbClr>
            </a:solidFill>
            <a:prstDash val="solid"/>
          </a:ln>
        </p:spPr>
      </p:sp>
      <p:sp>
        <p:nvSpPr>
          <p:cNvPr id="12" name="Text 10"/>
          <p:cNvSpPr/>
          <p:nvPr/>
        </p:nvSpPr>
        <p:spPr>
          <a:xfrm>
            <a:off x="1005840" y="2962656"/>
            <a:ext cx="4672584" cy="502920"/>
          </a:xfrm>
          <a:prstGeom prst="rect">
            <a:avLst/>
          </a:prstGeom>
          <a:noFill/>
          <a:ln/>
        </p:spPr>
        <p:txBody>
          <a:bodyPr wrap="square" lIns="381" tIns="381" rIns="381" bIns="381" rtlCol="0" anchor="t">
            <a:normAutofit/>
          </a:bodyPr>
          <a:lstStyle/>
          <a:p>
            <a:pPr indent="0" marL="0">
              <a:buNone/>
            </a:pPr>
            <a:r>
              <a:rPr lang="en-US" sz="2300" b="1" dirty="0">
                <a:solidFill>
                  <a:srgbClr val="25594D"/>
                </a:solidFill>
                <a:latin typeface="Aptos" pitchFamily="34" charset="0"/>
                <a:ea typeface="Aptos" pitchFamily="34" charset="-122"/>
                <a:cs typeface="Aptos" pitchFamily="34" charset="-120"/>
              </a:rPr>
              <a:t>Try asking</a:t>
            </a:r>
            <a:endParaRPr lang="en-US" sz="2300" dirty="0"/>
          </a:p>
        </p:txBody>
      </p:sp>
      <p:sp>
        <p:nvSpPr>
          <p:cNvPr id="13" name="Text 11"/>
          <p:cNvSpPr/>
          <p:nvPr/>
        </p:nvSpPr>
        <p:spPr>
          <a:xfrm>
            <a:off x="1005840" y="3566160"/>
            <a:ext cx="4636008" cy="1682496"/>
          </a:xfrm>
          <a:prstGeom prst="rect">
            <a:avLst/>
          </a:prstGeom>
          <a:noFill/>
          <a:ln/>
        </p:spPr>
        <p:txBody>
          <a:bodyPr wrap="square" lIns="381" tIns="381" rIns="381" bIns="381" rtlCol="0" anchor="t">
            <a:normAutofit/>
          </a:bodyPr>
          <a:lstStyle/>
          <a:p>
            <a:pPr indent="0" marL="0">
              <a:buNone/>
            </a:pPr>
            <a:r>
              <a:rPr lang="en-US" sz="2100" dirty="0">
                <a:solidFill>
                  <a:srgbClr val="193540"/>
                </a:solidFill>
                <a:latin typeface="Aptos" pitchFamily="34" charset="0"/>
                <a:ea typeface="Aptos" pitchFamily="34" charset="-122"/>
                <a:cs typeface="Aptos" pitchFamily="34" charset="-120"/>
              </a:rPr>
              <a:t>“What should more people know?”</a:t>
            </a:r>
            <a:endParaRPr lang="en-US" sz="2100" dirty="0"/>
          </a:p>
          <a:p>
            <a:pPr indent="0" marL="0">
              <a:buNone/>
            </a:pPr>
            <a:r>
              <a:rPr lang="en-US" sz="2100" dirty="0">
                <a:solidFill>
                  <a:srgbClr val="193540"/>
                </a:solidFill>
                <a:latin typeface="Aptos" pitchFamily="34" charset="0"/>
                <a:ea typeface="Aptos" pitchFamily="34" charset="-122"/>
                <a:cs typeface="Aptos" pitchFamily="34" charset="-120"/>
              </a:rPr>
              <a:t>“What good thing happened?”</a:t>
            </a:r>
            <a:endParaRPr lang="en-US" sz="2100" dirty="0"/>
          </a:p>
          <a:p>
            <a:pPr indent="0" marL="0">
              <a:buNone/>
            </a:pPr>
            <a:r>
              <a:rPr lang="en-US" sz="2100" dirty="0">
                <a:solidFill>
                  <a:srgbClr val="193540"/>
                </a:solidFill>
                <a:latin typeface="Aptos" pitchFamily="34" charset="0"/>
                <a:ea typeface="Aptos" pitchFamily="34" charset="-122"/>
                <a:cs typeface="Aptos" pitchFamily="34" charset="-120"/>
              </a:rPr>
              <a:t>“What would you like to make together?”</a:t>
            </a:r>
            <a:endParaRPr lang="en-US" sz="2100" dirty="0"/>
          </a:p>
        </p:txBody>
      </p:sp>
      <p:sp>
        <p:nvSpPr>
          <p:cNvPr id="14" name="Shape 12"/>
          <p:cNvSpPr/>
          <p:nvPr/>
        </p:nvSpPr>
        <p:spPr>
          <a:xfrm>
            <a:off x="6089904" y="2743200"/>
            <a:ext cx="5175504" cy="2651760"/>
          </a:xfrm>
          <a:prstGeom prst="roundRect">
            <a:avLst>
              <a:gd name="adj" fmla="val 4138"/>
            </a:avLst>
          </a:prstGeom>
          <a:solidFill>
            <a:srgbClr val="FFFFFF"/>
          </a:solidFill>
          <a:ln w="12700">
            <a:solidFill>
              <a:srgbClr val="CBD4CE"/>
            </a:solidFill>
            <a:prstDash val="solid"/>
          </a:ln>
        </p:spPr>
      </p:sp>
      <p:sp>
        <p:nvSpPr>
          <p:cNvPr id="15" name="Shape 13"/>
          <p:cNvSpPr/>
          <p:nvPr/>
        </p:nvSpPr>
        <p:spPr>
          <a:xfrm>
            <a:off x="6089904" y="2743200"/>
            <a:ext cx="86868" cy="2651760"/>
          </a:xfrm>
          <a:prstGeom prst="roundRect">
            <a:avLst>
              <a:gd name="adj" fmla="val 105263"/>
            </a:avLst>
          </a:prstGeom>
          <a:solidFill>
            <a:srgbClr val="665181"/>
          </a:solidFill>
          <a:ln w="12700">
            <a:solidFill>
              <a:srgbClr val="665181">
                <a:alpha val="0"/>
              </a:srgbClr>
            </a:solidFill>
            <a:prstDash val="solid"/>
          </a:ln>
        </p:spPr>
      </p:sp>
      <p:sp>
        <p:nvSpPr>
          <p:cNvPr id="16" name="Text 14"/>
          <p:cNvSpPr/>
          <p:nvPr/>
        </p:nvSpPr>
        <p:spPr>
          <a:xfrm>
            <a:off x="6309360" y="2962656"/>
            <a:ext cx="4754880" cy="502920"/>
          </a:xfrm>
          <a:prstGeom prst="rect">
            <a:avLst/>
          </a:prstGeom>
          <a:noFill/>
          <a:ln/>
        </p:spPr>
        <p:txBody>
          <a:bodyPr wrap="square" lIns="381" tIns="381" rIns="381" bIns="381" rtlCol="0" anchor="t">
            <a:normAutofit/>
          </a:bodyPr>
          <a:lstStyle/>
          <a:p>
            <a:pPr indent="0" marL="0">
              <a:buNone/>
            </a:pPr>
            <a:r>
              <a:rPr lang="en-US" sz="2300" b="1" dirty="0">
                <a:solidFill>
                  <a:srgbClr val="665181"/>
                </a:solidFill>
                <a:latin typeface="Aptos" pitchFamily="34" charset="0"/>
                <a:ea typeface="Aptos" pitchFamily="34" charset="-122"/>
                <a:cs typeface="Aptos" pitchFamily="34" charset="-120"/>
              </a:rPr>
              <a:t>Collect a little</a:t>
            </a:r>
            <a:endParaRPr lang="en-US" sz="2300" dirty="0"/>
          </a:p>
        </p:txBody>
      </p:sp>
      <p:sp>
        <p:nvSpPr>
          <p:cNvPr id="17" name="Text 15"/>
          <p:cNvSpPr/>
          <p:nvPr/>
        </p:nvSpPr>
        <p:spPr>
          <a:xfrm>
            <a:off x="6309360" y="3566160"/>
            <a:ext cx="4718304" cy="1682496"/>
          </a:xfrm>
          <a:prstGeom prst="rect">
            <a:avLst/>
          </a:prstGeom>
          <a:noFill/>
          <a:ln/>
        </p:spPr>
        <p:txBody>
          <a:bodyPr wrap="square" lIns="381" tIns="381" rIns="381" bIns="381" rtlCol="0" anchor="t">
            <a:normAutofit/>
          </a:bodyPr>
          <a:lstStyle/>
          <a:p>
            <a:pPr indent="0" marL="0">
              <a:buNone/>
            </a:pPr>
            <a:r>
              <a:rPr lang="en-US" sz="2100" dirty="0">
                <a:solidFill>
                  <a:srgbClr val="193540"/>
                </a:solidFill>
                <a:latin typeface="Aptos" pitchFamily="34" charset="0"/>
                <a:ea typeface="Aptos" pitchFamily="34" charset="-122"/>
                <a:cs typeface="Aptos" pitchFamily="34" charset="-120"/>
              </a:rPr>
              <a:t>One person’s thank-you</a:t>
            </a:r>
            <a:endParaRPr lang="en-US" sz="2100" dirty="0"/>
          </a:p>
          <a:p>
            <a:pPr indent="0" marL="0">
              <a:buNone/>
            </a:pPr>
            <a:r>
              <a:rPr lang="en-US" sz="2100" dirty="0">
                <a:solidFill>
                  <a:srgbClr val="193540"/>
                </a:solidFill>
                <a:latin typeface="Aptos" pitchFamily="34" charset="0"/>
                <a:ea typeface="Aptos" pitchFamily="34" charset="-122"/>
                <a:cs typeface="Aptos" pitchFamily="34" charset="-120"/>
              </a:rPr>
              <a:t>One idea or invitation</a:t>
            </a:r>
            <a:endParaRPr lang="en-US" sz="2100" dirty="0"/>
          </a:p>
          <a:p>
            <a:pPr indent="0" marL="0">
              <a:buNone/>
            </a:pPr>
            <a:r>
              <a:rPr lang="en-US" sz="2100" dirty="0">
                <a:solidFill>
                  <a:srgbClr val="193540"/>
                </a:solidFill>
                <a:latin typeface="Aptos" pitchFamily="34" charset="0"/>
                <a:ea typeface="Aptos" pitchFamily="34" charset="-122"/>
                <a:cs typeface="Aptos" pitchFamily="34" charset="-120"/>
              </a:rPr>
              <a:t>One helpful detail or place to learn more</a:t>
            </a:r>
            <a:endParaRPr lang="en-US" sz="2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MAKE / DISCUSS</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10</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Activity 2 · Three things</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Choose your page content.</a:t>
            </a:r>
            <a:endParaRPr lang="en-US" sz="2040" dirty="0"/>
          </a:p>
        </p:txBody>
      </p:sp>
      <p:sp>
        <p:nvSpPr>
          <p:cNvPr id="10" name="Shape 8"/>
          <p:cNvSpPr/>
          <p:nvPr/>
        </p:nvSpPr>
        <p:spPr>
          <a:xfrm>
            <a:off x="713232" y="2743200"/>
            <a:ext cx="10744200" cy="2670048"/>
          </a:xfrm>
          <a:prstGeom prst="roundRect">
            <a:avLst>
              <a:gd name="adj" fmla="val 4795"/>
            </a:avLst>
          </a:prstGeom>
          <a:solidFill>
            <a:srgbClr val="E7F0E8"/>
          </a:solidFill>
          <a:ln w="12700">
            <a:solidFill>
              <a:srgbClr val="E7F0E8">
                <a:alpha val="0"/>
              </a:srgbClr>
            </a:solidFill>
            <a:prstDash val="solid"/>
          </a:ln>
        </p:spPr>
      </p:sp>
      <p:sp>
        <p:nvSpPr>
          <p:cNvPr id="11" name="Text 9"/>
          <p:cNvSpPr/>
          <p:nvPr/>
        </p:nvSpPr>
        <p:spPr>
          <a:xfrm>
            <a:off x="1143000" y="3127248"/>
            <a:ext cx="9738360" cy="1545336"/>
          </a:xfrm>
          <a:prstGeom prst="rect">
            <a:avLst/>
          </a:prstGeom>
          <a:noFill/>
          <a:ln/>
        </p:spPr>
        <p:txBody>
          <a:bodyPr wrap="square" lIns="381" tIns="381" rIns="381" bIns="381" rtlCol="0" anchor="ctr">
            <a:normAutofit/>
          </a:bodyPr>
          <a:lstStyle/>
          <a:p>
            <a:pPr algn="ctr" indent="0" marL="0">
              <a:buNone/>
            </a:pPr>
            <a:r>
              <a:rPr lang="en-US" sz="3300" dirty="0">
                <a:solidFill>
                  <a:srgbClr val="25594D"/>
                </a:solidFill>
                <a:latin typeface="Georgia" pitchFamily="34" charset="0"/>
                <a:ea typeface="Georgia" pitchFamily="34" charset="-122"/>
                <a:cs typeface="Georgia" pitchFamily="34" charset="-120"/>
              </a:rPr>
              <a:t>Write three headings. You only need one to finish today.</a:t>
            </a:r>
            <a:endParaRPr lang="en-US" sz="3300" dirty="0"/>
          </a:p>
        </p:txBody>
      </p:sp>
      <p:sp>
        <p:nvSpPr>
          <p:cNvPr id="12" name="Shape 10"/>
          <p:cNvSpPr/>
          <p:nvPr/>
        </p:nvSpPr>
        <p:spPr>
          <a:xfrm>
            <a:off x="713232" y="5641848"/>
            <a:ext cx="2560320" cy="393192"/>
          </a:xfrm>
          <a:prstGeom prst="roundRect">
            <a:avLst>
              <a:gd name="adj" fmla="val 23256"/>
            </a:avLst>
          </a:prstGeom>
          <a:solidFill>
            <a:srgbClr val="25594D"/>
          </a:solidFill>
          <a:ln w="12700">
            <a:solidFill>
              <a:srgbClr val="25594D">
                <a:alpha val="0"/>
              </a:srgbClr>
            </a:solidFill>
            <a:prstDash val="solid"/>
          </a:ln>
        </p:spPr>
      </p:sp>
      <p:sp>
        <p:nvSpPr>
          <p:cNvPr id="13" name="Text 11"/>
          <p:cNvSpPr/>
          <p:nvPr/>
        </p:nvSpPr>
        <p:spPr>
          <a:xfrm>
            <a:off x="822960" y="5687568"/>
            <a:ext cx="2331720" cy="256032"/>
          </a:xfrm>
          <a:prstGeom prst="rect">
            <a:avLst/>
          </a:prstGeom>
          <a:noFill/>
          <a:ln/>
        </p:spPr>
        <p:txBody>
          <a:bodyPr wrap="square" lIns="381" tIns="381" rIns="381" bIns="381" rtlCol="0" anchor="ctr">
            <a:normAutofit/>
          </a:bodyPr>
          <a:lstStyle/>
          <a:p>
            <a:pPr algn="ctr" indent="0" marL="0">
              <a:buNone/>
            </a:pPr>
            <a:r>
              <a:rPr lang="en-US" sz="1270" b="1" dirty="0">
                <a:solidFill>
                  <a:srgbClr val="FFFFFF"/>
                </a:solidFill>
                <a:latin typeface="Aptos" pitchFamily="34" charset="0"/>
                <a:ea typeface="Aptos" pitchFamily="34" charset="-122"/>
                <a:cs typeface="Aptos" pitchFamily="34" charset="-120"/>
              </a:rPr>
              <a:t>6 MINUTES</a:t>
            </a:r>
            <a:endParaRPr lang="en-US" sz="127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PERMISSION</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11</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Ask before you share someone else’s story</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A small publication can be informal and still be respectful.</a:t>
            </a:r>
            <a:endParaRPr lang="en-US" sz="2040" dirty="0"/>
          </a:p>
        </p:txBody>
      </p:sp>
      <p:sp>
        <p:nvSpPr>
          <p:cNvPr id="10" name="Shape 8"/>
          <p:cNvSpPr/>
          <p:nvPr/>
        </p:nvSpPr>
        <p:spPr>
          <a:xfrm>
            <a:off x="685800" y="2670048"/>
            <a:ext cx="5212080" cy="2962656"/>
          </a:xfrm>
          <a:prstGeom prst="roundRect">
            <a:avLst>
              <a:gd name="adj" fmla="val 3704"/>
            </a:avLst>
          </a:prstGeom>
          <a:solidFill>
            <a:srgbClr val="FFFFFF"/>
          </a:solidFill>
          <a:ln w="12700">
            <a:solidFill>
              <a:srgbClr val="CBD4CE"/>
            </a:solidFill>
            <a:prstDash val="solid"/>
          </a:ln>
        </p:spPr>
      </p:sp>
      <p:sp>
        <p:nvSpPr>
          <p:cNvPr id="11" name="Shape 9"/>
          <p:cNvSpPr/>
          <p:nvPr/>
        </p:nvSpPr>
        <p:spPr>
          <a:xfrm>
            <a:off x="685800" y="2670048"/>
            <a:ext cx="86868" cy="2962656"/>
          </a:xfrm>
          <a:prstGeom prst="roundRect">
            <a:avLst>
              <a:gd name="adj" fmla="val 105263"/>
            </a:avLst>
          </a:prstGeom>
          <a:solidFill>
            <a:srgbClr val="25594D"/>
          </a:solidFill>
          <a:ln w="12700">
            <a:solidFill>
              <a:srgbClr val="25594D">
                <a:alpha val="0"/>
              </a:srgbClr>
            </a:solidFill>
            <a:prstDash val="solid"/>
          </a:ln>
        </p:spPr>
      </p:sp>
      <p:sp>
        <p:nvSpPr>
          <p:cNvPr id="12" name="Text 10"/>
          <p:cNvSpPr/>
          <p:nvPr/>
        </p:nvSpPr>
        <p:spPr>
          <a:xfrm>
            <a:off x="905256" y="2889504"/>
            <a:ext cx="4791456" cy="502920"/>
          </a:xfrm>
          <a:prstGeom prst="rect">
            <a:avLst/>
          </a:prstGeom>
          <a:noFill/>
          <a:ln/>
        </p:spPr>
        <p:txBody>
          <a:bodyPr wrap="square" lIns="381" tIns="381" rIns="381" bIns="381" rtlCol="0" anchor="t">
            <a:normAutofit/>
          </a:bodyPr>
          <a:lstStyle/>
          <a:p>
            <a:pPr indent="0" marL="0">
              <a:buNone/>
            </a:pPr>
            <a:r>
              <a:rPr lang="en-US" sz="2300" b="1" dirty="0">
                <a:solidFill>
                  <a:srgbClr val="25594D"/>
                </a:solidFill>
                <a:latin typeface="Aptos" pitchFamily="34" charset="0"/>
                <a:ea typeface="Aptos" pitchFamily="34" charset="-122"/>
                <a:cs typeface="Aptos" pitchFamily="34" charset="-120"/>
              </a:rPr>
              <a:t>Questions to ask</a:t>
            </a:r>
            <a:endParaRPr lang="en-US" sz="2300" dirty="0"/>
          </a:p>
        </p:txBody>
      </p:sp>
      <p:sp>
        <p:nvSpPr>
          <p:cNvPr id="13" name="Text 11"/>
          <p:cNvSpPr/>
          <p:nvPr/>
        </p:nvSpPr>
        <p:spPr>
          <a:xfrm>
            <a:off x="905256" y="3493008"/>
            <a:ext cx="4754880" cy="1993392"/>
          </a:xfrm>
          <a:prstGeom prst="rect">
            <a:avLst/>
          </a:prstGeom>
          <a:noFill/>
          <a:ln/>
        </p:spPr>
        <p:txBody>
          <a:bodyPr wrap="square" lIns="381" tIns="381" rIns="381" bIns="381" rtlCol="0" anchor="t">
            <a:normAutofit/>
          </a:bodyPr>
          <a:lstStyle/>
          <a:p>
            <a:pPr indent="0" marL="0">
              <a:buNone/>
            </a:pPr>
            <a:r>
              <a:rPr lang="en-US" sz="2080" dirty="0">
                <a:solidFill>
                  <a:srgbClr val="193540"/>
                </a:solidFill>
                <a:latin typeface="Aptos" pitchFamily="34" charset="0"/>
                <a:ea typeface="Aptos" pitchFamily="34" charset="-122"/>
                <a:cs typeface="Aptos" pitchFamily="34" charset="-120"/>
              </a:rPr>
              <a:t>May I share this?</a:t>
            </a:r>
            <a:endParaRPr lang="en-US" sz="2080" dirty="0"/>
          </a:p>
          <a:p>
            <a:pPr indent="0" marL="0">
              <a:buNone/>
            </a:pPr>
            <a:r>
              <a:rPr lang="en-US" sz="2080" dirty="0">
                <a:solidFill>
                  <a:srgbClr val="193540"/>
                </a:solidFill>
                <a:latin typeface="Aptos" pitchFamily="34" charset="0"/>
                <a:ea typeface="Aptos" pitchFamily="34" charset="-122"/>
                <a:cs typeface="Aptos" pitchFamily="34" charset="-120"/>
              </a:rPr>
              <a:t>May I use your name, image, or words?</a:t>
            </a:r>
            <a:endParaRPr lang="en-US" sz="2080" dirty="0"/>
          </a:p>
          <a:p>
            <a:pPr indent="0" marL="0">
              <a:buNone/>
            </a:pPr>
            <a:r>
              <a:rPr lang="en-US" sz="2080" dirty="0">
                <a:solidFill>
                  <a:srgbClr val="193540"/>
                </a:solidFill>
                <a:latin typeface="Aptos" pitchFamily="34" charset="0"/>
                <a:ea typeface="Aptos" pitchFamily="34" charset="-122"/>
                <a:cs typeface="Aptos" pitchFamily="34" charset="-120"/>
              </a:rPr>
              <a:t>Where may I share it?</a:t>
            </a:r>
            <a:endParaRPr lang="en-US" sz="2080" dirty="0"/>
          </a:p>
          <a:p>
            <a:pPr indent="0" marL="0">
              <a:buNone/>
            </a:pPr>
            <a:r>
              <a:rPr lang="en-US" sz="2080" dirty="0">
                <a:solidFill>
                  <a:srgbClr val="193540"/>
                </a:solidFill>
                <a:latin typeface="Aptos" pitchFamily="34" charset="0"/>
                <a:ea typeface="Aptos" pitchFamily="34" charset="-122"/>
                <a:cs typeface="Aptos" pitchFamily="34" charset="-120"/>
              </a:rPr>
              <a:t>How would you like credit?</a:t>
            </a:r>
            <a:endParaRPr lang="en-US" sz="2080" dirty="0"/>
          </a:p>
        </p:txBody>
      </p:sp>
      <p:sp>
        <p:nvSpPr>
          <p:cNvPr id="14" name="Shape 12"/>
          <p:cNvSpPr/>
          <p:nvPr/>
        </p:nvSpPr>
        <p:spPr>
          <a:xfrm>
            <a:off x="6080760" y="2670048"/>
            <a:ext cx="5431536" cy="2962656"/>
          </a:xfrm>
          <a:prstGeom prst="roundRect">
            <a:avLst>
              <a:gd name="adj" fmla="val 3704"/>
            </a:avLst>
          </a:prstGeom>
          <a:solidFill>
            <a:srgbClr val="FFFFFF"/>
          </a:solidFill>
          <a:ln w="12700">
            <a:solidFill>
              <a:srgbClr val="CBD4CE"/>
            </a:solidFill>
            <a:prstDash val="solid"/>
          </a:ln>
        </p:spPr>
      </p:sp>
      <p:sp>
        <p:nvSpPr>
          <p:cNvPr id="15" name="Shape 13"/>
          <p:cNvSpPr/>
          <p:nvPr/>
        </p:nvSpPr>
        <p:spPr>
          <a:xfrm>
            <a:off x="6080760" y="2670048"/>
            <a:ext cx="86868" cy="2962656"/>
          </a:xfrm>
          <a:prstGeom prst="roundRect">
            <a:avLst>
              <a:gd name="adj" fmla="val 105263"/>
            </a:avLst>
          </a:prstGeom>
          <a:solidFill>
            <a:srgbClr val="A45E4B"/>
          </a:solidFill>
          <a:ln w="12700">
            <a:solidFill>
              <a:srgbClr val="A45E4B">
                <a:alpha val="0"/>
              </a:srgbClr>
            </a:solidFill>
            <a:prstDash val="solid"/>
          </a:ln>
        </p:spPr>
      </p:sp>
      <p:sp>
        <p:nvSpPr>
          <p:cNvPr id="16" name="Text 14"/>
          <p:cNvSpPr/>
          <p:nvPr/>
        </p:nvSpPr>
        <p:spPr>
          <a:xfrm>
            <a:off x="6300216" y="2889504"/>
            <a:ext cx="5010912" cy="502920"/>
          </a:xfrm>
          <a:prstGeom prst="rect">
            <a:avLst/>
          </a:prstGeom>
          <a:noFill/>
          <a:ln/>
        </p:spPr>
        <p:txBody>
          <a:bodyPr wrap="square" lIns="381" tIns="381" rIns="381" bIns="381" rtlCol="0" anchor="t">
            <a:normAutofit/>
          </a:bodyPr>
          <a:lstStyle/>
          <a:p>
            <a:pPr indent="0" marL="0">
              <a:buNone/>
            </a:pPr>
            <a:r>
              <a:rPr lang="en-US" sz="2300" b="1" dirty="0">
                <a:solidFill>
                  <a:srgbClr val="A45E4B"/>
                </a:solidFill>
                <a:latin typeface="Aptos" pitchFamily="34" charset="0"/>
                <a:ea typeface="Aptos" pitchFamily="34" charset="-122"/>
                <a:cs typeface="Aptos" pitchFamily="34" charset="-120"/>
              </a:rPr>
              <a:t>Things to keep private</a:t>
            </a:r>
            <a:endParaRPr lang="en-US" sz="2300" dirty="0"/>
          </a:p>
        </p:txBody>
      </p:sp>
      <p:sp>
        <p:nvSpPr>
          <p:cNvPr id="17" name="Text 15"/>
          <p:cNvSpPr/>
          <p:nvPr/>
        </p:nvSpPr>
        <p:spPr>
          <a:xfrm>
            <a:off x="6300216" y="3493008"/>
            <a:ext cx="4974336" cy="1993392"/>
          </a:xfrm>
          <a:prstGeom prst="rect">
            <a:avLst/>
          </a:prstGeom>
          <a:noFill/>
          <a:ln/>
        </p:spPr>
        <p:txBody>
          <a:bodyPr wrap="square" lIns="381" tIns="381" rIns="381" bIns="381" rtlCol="0" anchor="t">
            <a:normAutofit/>
          </a:bodyPr>
          <a:lstStyle/>
          <a:p>
            <a:pPr indent="0" marL="0">
              <a:buNone/>
            </a:pPr>
            <a:r>
              <a:rPr lang="en-US" sz="2200" dirty="0">
                <a:solidFill>
                  <a:srgbClr val="193540"/>
                </a:solidFill>
                <a:latin typeface="Aptos" pitchFamily="34" charset="0"/>
                <a:ea typeface="Aptos" pitchFamily="34" charset="-122"/>
                <a:cs typeface="Aptos" pitchFamily="34" charset="-120"/>
              </a:rPr>
              <a:t>Protected cultural knowledge, private family conversations, sensitive records, children’s information, and anything whose sharing limits are unclear.</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CHECKING ESSENTIALS</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12</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Check the details that could change someone’s plans</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A useful notice needs reliable next-step information.</a:t>
            </a:r>
            <a:endParaRPr lang="en-US" sz="2040" dirty="0"/>
          </a:p>
        </p:txBody>
      </p:sp>
      <p:sp>
        <p:nvSpPr>
          <p:cNvPr id="10" name="Shape 8"/>
          <p:cNvSpPr/>
          <p:nvPr/>
        </p:nvSpPr>
        <p:spPr>
          <a:xfrm>
            <a:off x="685800" y="2743200"/>
            <a:ext cx="5202936" cy="2505456"/>
          </a:xfrm>
          <a:prstGeom prst="roundRect">
            <a:avLst>
              <a:gd name="adj" fmla="val 4380"/>
            </a:avLst>
          </a:prstGeom>
          <a:solidFill>
            <a:srgbClr val="FFFFFF"/>
          </a:solidFill>
          <a:ln w="12700">
            <a:solidFill>
              <a:srgbClr val="CBD4CE"/>
            </a:solidFill>
            <a:prstDash val="solid"/>
          </a:ln>
        </p:spPr>
      </p:sp>
      <p:sp>
        <p:nvSpPr>
          <p:cNvPr id="11" name="Shape 9"/>
          <p:cNvSpPr/>
          <p:nvPr/>
        </p:nvSpPr>
        <p:spPr>
          <a:xfrm>
            <a:off x="685800" y="2743200"/>
            <a:ext cx="86868" cy="2505456"/>
          </a:xfrm>
          <a:prstGeom prst="roundRect">
            <a:avLst>
              <a:gd name="adj" fmla="val 105263"/>
            </a:avLst>
          </a:prstGeom>
          <a:solidFill>
            <a:srgbClr val="25594D"/>
          </a:solidFill>
          <a:ln w="12700">
            <a:solidFill>
              <a:srgbClr val="25594D">
                <a:alpha val="0"/>
              </a:srgbClr>
            </a:solidFill>
            <a:prstDash val="solid"/>
          </a:ln>
        </p:spPr>
      </p:sp>
      <p:sp>
        <p:nvSpPr>
          <p:cNvPr id="12" name="Text 10"/>
          <p:cNvSpPr/>
          <p:nvPr/>
        </p:nvSpPr>
        <p:spPr>
          <a:xfrm>
            <a:off x="905256" y="2962656"/>
            <a:ext cx="4782312" cy="502920"/>
          </a:xfrm>
          <a:prstGeom prst="rect">
            <a:avLst/>
          </a:prstGeom>
          <a:noFill/>
          <a:ln/>
        </p:spPr>
        <p:txBody>
          <a:bodyPr wrap="square" lIns="381" tIns="381" rIns="381" bIns="381" rtlCol="0" anchor="t">
            <a:normAutofit/>
          </a:bodyPr>
          <a:lstStyle/>
          <a:p>
            <a:pPr indent="0" marL="0">
              <a:buNone/>
            </a:pPr>
            <a:r>
              <a:rPr lang="en-US" sz="2300" b="1" dirty="0">
                <a:solidFill>
                  <a:srgbClr val="25594D"/>
                </a:solidFill>
                <a:latin typeface="Aptos" pitchFamily="34" charset="0"/>
                <a:ea typeface="Aptos" pitchFamily="34" charset="-122"/>
                <a:cs typeface="Aptos" pitchFamily="34" charset="-120"/>
              </a:rPr>
              <a:t>For a gathering</a:t>
            </a:r>
            <a:endParaRPr lang="en-US" sz="2300" dirty="0"/>
          </a:p>
        </p:txBody>
      </p:sp>
      <p:sp>
        <p:nvSpPr>
          <p:cNvPr id="13" name="Text 11"/>
          <p:cNvSpPr/>
          <p:nvPr/>
        </p:nvSpPr>
        <p:spPr>
          <a:xfrm>
            <a:off x="905256" y="3566160"/>
            <a:ext cx="4745736" cy="1536192"/>
          </a:xfrm>
          <a:prstGeom prst="rect">
            <a:avLst/>
          </a:prstGeom>
          <a:noFill/>
          <a:ln/>
        </p:spPr>
        <p:txBody>
          <a:bodyPr wrap="square" lIns="381" tIns="381" rIns="381" bIns="381" rtlCol="0" anchor="t">
            <a:normAutofit/>
          </a:bodyPr>
          <a:lstStyle/>
          <a:p>
            <a:pPr indent="0" marL="0">
              <a:buNone/>
            </a:pPr>
            <a:r>
              <a:rPr lang="en-US" sz="2100" dirty="0">
                <a:solidFill>
                  <a:srgbClr val="193540"/>
                </a:solidFill>
                <a:latin typeface="Aptos" pitchFamily="34" charset="0"/>
                <a:ea typeface="Aptos" pitchFamily="34" charset="-122"/>
                <a:cs typeface="Aptos" pitchFamily="34" charset="-120"/>
              </a:rPr>
              <a:t>Who is organizing? Date and time? Time zone? Where? Who can attend? Where to confirm?</a:t>
            </a:r>
            <a:endParaRPr lang="en-US" sz="2100" dirty="0"/>
          </a:p>
        </p:txBody>
      </p:sp>
      <p:sp>
        <p:nvSpPr>
          <p:cNvPr id="14" name="Shape 12"/>
          <p:cNvSpPr/>
          <p:nvPr/>
        </p:nvSpPr>
        <p:spPr>
          <a:xfrm>
            <a:off x="6089904" y="2743200"/>
            <a:ext cx="5340096" cy="2505456"/>
          </a:xfrm>
          <a:prstGeom prst="roundRect">
            <a:avLst>
              <a:gd name="adj" fmla="val 4380"/>
            </a:avLst>
          </a:prstGeom>
          <a:solidFill>
            <a:srgbClr val="FFFFFF"/>
          </a:solidFill>
          <a:ln w="12700">
            <a:solidFill>
              <a:srgbClr val="CBD4CE"/>
            </a:solidFill>
            <a:prstDash val="solid"/>
          </a:ln>
        </p:spPr>
      </p:sp>
      <p:sp>
        <p:nvSpPr>
          <p:cNvPr id="15" name="Shape 13"/>
          <p:cNvSpPr/>
          <p:nvPr/>
        </p:nvSpPr>
        <p:spPr>
          <a:xfrm>
            <a:off x="6089904" y="2743200"/>
            <a:ext cx="86868" cy="2505456"/>
          </a:xfrm>
          <a:prstGeom prst="roundRect">
            <a:avLst>
              <a:gd name="adj" fmla="val 105263"/>
            </a:avLst>
          </a:prstGeom>
          <a:solidFill>
            <a:srgbClr val="B17C31"/>
          </a:solidFill>
          <a:ln w="12700">
            <a:solidFill>
              <a:srgbClr val="B17C31">
                <a:alpha val="0"/>
              </a:srgbClr>
            </a:solidFill>
            <a:prstDash val="solid"/>
          </a:ln>
        </p:spPr>
      </p:sp>
      <p:sp>
        <p:nvSpPr>
          <p:cNvPr id="16" name="Text 14"/>
          <p:cNvSpPr/>
          <p:nvPr/>
        </p:nvSpPr>
        <p:spPr>
          <a:xfrm>
            <a:off x="6309360" y="2962656"/>
            <a:ext cx="4919472" cy="502920"/>
          </a:xfrm>
          <a:prstGeom prst="rect">
            <a:avLst/>
          </a:prstGeom>
          <a:noFill/>
          <a:ln/>
        </p:spPr>
        <p:txBody>
          <a:bodyPr wrap="square" lIns="381" tIns="381" rIns="381" bIns="381" rtlCol="0" anchor="t">
            <a:normAutofit/>
          </a:bodyPr>
          <a:lstStyle/>
          <a:p>
            <a:pPr indent="0" marL="0">
              <a:buNone/>
            </a:pPr>
            <a:r>
              <a:rPr lang="en-US" sz="2300" b="1" dirty="0">
                <a:solidFill>
                  <a:srgbClr val="B17C31"/>
                </a:solidFill>
                <a:latin typeface="Aptos" pitchFamily="34" charset="0"/>
                <a:ea typeface="Aptos" pitchFamily="34" charset="-122"/>
                <a:cs typeface="Aptos" pitchFamily="34" charset="-120"/>
              </a:rPr>
              <a:t>For services or urgent needs</a:t>
            </a:r>
            <a:endParaRPr lang="en-US" sz="2300" dirty="0"/>
          </a:p>
        </p:txBody>
      </p:sp>
      <p:sp>
        <p:nvSpPr>
          <p:cNvPr id="17" name="Text 15"/>
          <p:cNvSpPr/>
          <p:nvPr/>
        </p:nvSpPr>
        <p:spPr>
          <a:xfrm>
            <a:off x="6309360" y="3566160"/>
            <a:ext cx="4882896" cy="1536192"/>
          </a:xfrm>
          <a:prstGeom prst="rect">
            <a:avLst/>
          </a:prstGeom>
          <a:noFill/>
          <a:ln/>
        </p:spPr>
        <p:txBody>
          <a:bodyPr wrap="square" lIns="381" tIns="381" rIns="381" bIns="381" rtlCol="0" anchor="t">
            <a:normAutofit/>
          </a:bodyPr>
          <a:lstStyle/>
          <a:p>
            <a:pPr indent="0" marL="0">
              <a:buNone/>
            </a:pPr>
            <a:r>
              <a:rPr lang="en-US" sz="2100" dirty="0">
                <a:solidFill>
                  <a:srgbClr val="193540"/>
                </a:solidFill>
                <a:latin typeface="Aptos" pitchFamily="34" charset="0"/>
                <a:ea typeface="Aptos" pitchFamily="34" charset="-122"/>
                <a:cs typeface="Aptos" pitchFamily="34" charset="-120"/>
              </a:rPr>
              <a:t>Use the current responsible source. Do not guess eligibility, deadlines, medical instructions, or emergency conditions.</a:t>
            </a:r>
            <a:endParaRPr lang="en-US" sz="2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THREE USEFUL LABELS</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13</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When in doubt, label what you know</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You can share a personal idea without pretending it is a verified announcement.</a:t>
            </a:r>
            <a:endParaRPr lang="en-US" sz="2040" dirty="0"/>
          </a:p>
        </p:txBody>
      </p:sp>
      <p:sp>
        <p:nvSpPr>
          <p:cNvPr id="10" name="Shape 8"/>
          <p:cNvSpPr/>
          <p:nvPr/>
        </p:nvSpPr>
        <p:spPr>
          <a:xfrm>
            <a:off x="658368" y="2743200"/>
            <a:ext cx="3474720" cy="2487168"/>
          </a:xfrm>
          <a:prstGeom prst="roundRect">
            <a:avLst>
              <a:gd name="adj" fmla="val 4412"/>
            </a:avLst>
          </a:prstGeom>
          <a:solidFill>
            <a:srgbClr val="FFFFFF"/>
          </a:solidFill>
          <a:ln w="12700">
            <a:solidFill>
              <a:srgbClr val="CBD4CE"/>
            </a:solidFill>
            <a:prstDash val="solid"/>
          </a:ln>
        </p:spPr>
      </p:sp>
      <p:sp>
        <p:nvSpPr>
          <p:cNvPr id="11" name="Shape 9"/>
          <p:cNvSpPr/>
          <p:nvPr/>
        </p:nvSpPr>
        <p:spPr>
          <a:xfrm>
            <a:off x="658368" y="2743200"/>
            <a:ext cx="86868" cy="2487168"/>
          </a:xfrm>
          <a:prstGeom prst="roundRect">
            <a:avLst>
              <a:gd name="adj" fmla="val 105263"/>
            </a:avLst>
          </a:prstGeom>
          <a:solidFill>
            <a:srgbClr val="25594D"/>
          </a:solidFill>
          <a:ln w="12700">
            <a:solidFill>
              <a:srgbClr val="25594D">
                <a:alpha val="0"/>
              </a:srgbClr>
            </a:solidFill>
            <a:prstDash val="solid"/>
          </a:ln>
        </p:spPr>
      </p:sp>
      <p:sp>
        <p:nvSpPr>
          <p:cNvPr id="12" name="Text 10"/>
          <p:cNvSpPr/>
          <p:nvPr/>
        </p:nvSpPr>
        <p:spPr>
          <a:xfrm>
            <a:off x="877824" y="2962656"/>
            <a:ext cx="3054096" cy="502920"/>
          </a:xfrm>
          <a:prstGeom prst="rect">
            <a:avLst/>
          </a:prstGeom>
          <a:noFill/>
          <a:ln/>
        </p:spPr>
        <p:txBody>
          <a:bodyPr wrap="square" lIns="381" tIns="381" rIns="381" bIns="381" rtlCol="0" anchor="t">
            <a:normAutofit/>
          </a:bodyPr>
          <a:lstStyle/>
          <a:p>
            <a:pPr indent="0" marL="0">
              <a:buNone/>
            </a:pPr>
            <a:r>
              <a:rPr lang="en-US" sz="2300" b="1" dirty="0">
                <a:solidFill>
                  <a:srgbClr val="25594D"/>
                </a:solidFill>
                <a:latin typeface="Aptos" pitchFamily="34" charset="0"/>
                <a:ea typeface="Aptos" pitchFamily="34" charset="-122"/>
                <a:cs typeface="Aptos" pitchFamily="34" charset="-120"/>
              </a:rPr>
              <a:t>I know</a:t>
            </a:r>
            <a:endParaRPr lang="en-US" sz="2300" dirty="0"/>
          </a:p>
        </p:txBody>
      </p:sp>
      <p:sp>
        <p:nvSpPr>
          <p:cNvPr id="13" name="Text 11"/>
          <p:cNvSpPr/>
          <p:nvPr/>
        </p:nvSpPr>
        <p:spPr>
          <a:xfrm>
            <a:off x="877824" y="3566160"/>
            <a:ext cx="3017520" cy="1517904"/>
          </a:xfrm>
          <a:prstGeom prst="rect">
            <a:avLst/>
          </a:prstGeom>
          <a:noFill/>
          <a:ln/>
        </p:spPr>
        <p:txBody>
          <a:bodyPr wrap="square" lIns="381" tIns="381" rIns="381" bIns="381" rtlCol="0" anchor="t">
            <a:normAutofit/>
          </a:bodyPr>
          <a:lstStyle/>
          <a:p>
            <a:pPr indent="0" marL="0">
              <a:buNone/>
            </a:pPr>
            <a:r>
              <a:rPr lang="en-US" sz="2000" dirty="0">
                <a:solidFill>
                  <a:srgbClr val="193540"/>
                </a:solidFill>
                <a:latin typeface="Aptos" pitchFamily="34" charset="0"/>
                <a:ea typeface="Aptos" pitchFamily="34" charset="-122"/>
                <a:cs typeface="Aptos" pitchFamily="34" charset="-120"/>
              </a:rPr>
              <a:t>What you saw, made, or experienced—accurately described as your own account.</a:t>
            </a:r>
            <a:endParaRPr lang="en-US" sz="2000" dirty="0"/>
          </a:p>
        </p:txBody>
      </p:sp>
      <p:sp>
        <p:nvSpPr>
          <p:cNvPr id="14" name="Shape 12"/>
          <p:cNvSpPr/>
          <p:nvPr/>
        </p:nvSpPr>
        <p:spPr>
          <a:xfrm>
            <a:off x="4334256" y="2743200"/>
            <a:ext cx="3474720" cy="2487168"/>
          </a:xfrm>
          <a:prstGeom prst="roundRect">
            <a:avLst>
              <a:gd name="adj" fmla="val 4412"/>
            </a:avLst>
          </a:prstGeom>
          <a:solidFill>
            <a:srgbClr val="FFFFFF"/>
          </a:solidFill>
          <a:ln w="12700">
            <a:solidFill>
              <a:srgbClr val="CBD4CE"/>
            </a:solidFill>
            <a:prstDash val="solid"/>
          </a:ln>
        </p:spPr>
      </p:sp>
      <p:sp>
        <p:nvSpPr>
          <p:cNvPr id="15" name="Shape 13"/>
          <p:cNvSpPr/>
          <p:nvPr/>
        </p:nvSpPr>
        <p:spPr>
          <a:xfrm>
            <a:off x="4334256" y="2743200"/>
            <a:ext cx="86868" cy="2487168"/>
          </a:xfrm>
          <a:prstGeom prst="roundRect">
            <a:avLst>
              <a:gd name="adj" fmla="val 105263"/>
            </a:avLst>
          </a:prstGeom>
          <a:solidFill>
            <a:srgbClr val="665181"/>
          </a:solidFill>
          <a:ln w="12700">
            <a:solidFill>
              <a:srgbClr val="665181">
                <a:alpha val="0"/>
              </a:srgbClr>
            </a:solidFill>
            <a:prstDash val="solid"/>
          </a:ln>
        </p:spPr>
      </p:sp>
      <p:sp>
        <p:nvSpPr>
          <p:cNvPr id="16" name="Text 14"/>
          <p:cNvSpPr/>
          <p:nvPr/>
        </p:nvSpPr>
        <p:spPr>
          <a:xfrm>
            <a:off x="4553712" y="2962656"/>
            <a:ext cx="3054096" cy="502920"/>
          </a:xfrm>
          <a:prstGeom prst="rect">
            <a:avLst/>
          </a:prstGeom>
          <a:noFill/>
          <a:ln/>
        </p:spPr>
        <p:txBody>
          <a:bodyPr wrap="square" lIns="381" tIns="381" rIns="381" bIns="381" rtlCol="0" anchor="t">
            <a:normAutofit/>
          </a:bodyPr>
          <a:lstStyle/>
          <a:p>
            <a:pPr indent="0" marL="0">
              <a:buNone/>
            </a:pPr>
            <a:r>
              <a:rPr lang="en-US" sz="2300" b="1" dirty="0">
                <a:solidFill>
                  <a:srgbClr val="665181"/>
                </a:solidFill>
                <a:latin typeface="Aptos" pitchFamily="34" charset="0"/>
                <a:ea typeface="Aptos" pitchFamily="34" charset="-122"/>
                <a:cs typeface="Aptos" pitchFamily="34" charset="-120"/>
              </a:rPr>
              <a:t>Someone shared</a:t>
            </a:r>
            <a:endParaRPr lang="en-US" sz="2300" dirty="0"/>
          </a:p>
        </p:txBody>
      </p:sp>
      <p:sp>
        <p:nvSpPr>
          <p:cNvPr id="17" name="Text 15"/>
          <p:cNvSpPr/>
          <p:nvPr/>
        </p:nvSpPr>
        <p:spPr>
          <a:xfrm>
            <a:off x="4553712" y="3566160"/>
            <a:ext cx="3017520" cy="1517904"/>
          </a:xfrm>
          <a:prstGeom prst="rect">
            <a:avLst/>
          </a:prstGeom>
          <a:noFill/>
          <a:ln/>
        </p:spPr>
        <p:txBody>
          <a:bodyPr wrap="square" lIns="381" tIns="381" rIns="381" bIns="381" rtlCol="0" anchor="t">
            <a:normAutofit/>
          </a:bodyPr>
          <a:lstStyle/>
          <a:p>
            <a:pPr indent="0" marL="0">
              <a:buNone/>
            </a:pPr>
            <a:r>
              <a:rPr lang="en-US" sz="2000" dirty="0">
                <a:solidFill>
                  <a:srgbClr val="193540"/>
                </a:solidFill>
                <a:latin typeface="Aptos" pitchFamily="34" charset="0"/>
                <a:ea typeface="Aptos" pitchFamily="34" charset="-122"/>
                <a:cs typeface="Aptos" pitchFamily="34" charset="-120"/>
              </a:rPr>
              <a:t>Credit the person or flyer, and say what still needs confirmation.</a:t>
            </a:r>
            <a:endParaRPr lang="en-US" sz="2000" dirty="0"/>
          </a:p>
        </p:txBody>
      </p:sp>
      <p:sp>
        <p:nvSpPr>
          <p:cNvPr id="18" name="Shape 16"/>
          <p:cNvSpPr/>
          <p:nvPr/>
        </p:nvSpPr>
        <p:spPr>
          <a:xfrm>
            <a:off x="8010144" y="2743200"/>
            <a:ext cx="3474720" cy="2487168"/>
          </a:xfrm>
          <a:prstGeom prst="roundRect">
            <a:avLst>
              <a:gd name="adj" fmla="val 4412"/>
            </a:avLst>
          </a:prstGeom>
          <a:solidFill>
            <a:srgbClr val="FFFFFF"/>
          </a:solidFill>
          <a:ln w="12700">
            <a:solidFill>
              <a:srgbClr val="CBD4CE"/>
            </a:solidFill>
            <a:prstDash val="solid"/>
          </a:ln>
        </p:spPr>
      </p:sp>
      <p:sp>
        <p:nvSpPr>
          <p:cNvPr id="19" name="Shape 17"/>
          <p:cNvSpPr/>
          <p:nvPr/>
        </p:nvSpPr>
        <p:spPr>
          <a:xfrm>
            <a:off x="8010144" y="2743200"/>
            <a:ext cx="86868" cy="2487168"/>
          </a:xfrm>
          <a:prstGeom prst="roundRect">
            <a:avLst>
              <a:gd name="adj" fmla="val 105263"/>
            </a:avLst>
          </a:prstGeom>
          <a:solidFill>
            <a:srgbClr val="B17C31"/>
          </a:solidFill>
          <a:ln w="12700">
            <a:solidFill>
              <a:srgbClr val="B17C31">
                <a:alpha val="0"/>
              </a:srgbClr>
            </a:solidFill>
            <a:prstDash val="solid"/>
          </a:ln>
        </p:spPr>
      </p:sp>
      <p:sp>
        <p:nvSpPr>
          <p:cNvPr id="20" name="Text 18"/>
          <p:cNvSpPr/>
          <p:nvPr/>
        </p:nvSpPr>
        <p:spPr>
          <a:xfrm>
            <a:off x="8229600" y="2962656"/>
            <a:ext cx="3054096" cy="502920"/>
          </a:xfrm>
          <a:prstGeom prst="rect">
            <a:avLst/>
          </a:prstGeom>
          <a:noFill/>
          <a:ln/>
        </p:spPr>
        <p:txBody>
          <a:bodyPr wrap="square" lIns="381" tIns="381" rIns="381" bIns="381" rtlCol="0" anchor="t">
            <a:normAutofit/>
          </a:bodyPr>
          <a:lstStyle/>
          <a:p>
            <a:pPr indent="0" marL="0">
              <a:buNone/>
            </a:pPr>
            <a:r>
              <a:rPr lang="en-US" sz="2300" b="1" dirty="0">
                <a:solidFill>
                  <a:srgbClr val="B17C31"/>
                </a:solidFill>
                <a:latin typeface="Aptos" pitchFamily="34" charset="0"/>
                <a:ea typeface="Aptos" pitchFamily="34" charset="-122"/>
                <a:cs typeface="Aptos" pitchFamily="34" charset="-120"/>
              </a:rPr>
              <a:t>Check first</a:t>
            </a:r>
            <a:endParaRPr lang="en-US" sz="2300" dirty="0"/>
          </a:p>
        </p:txBody>
      </p:sp>
      <p:sp>
        <p:nvSpPr>
          <p:cNvPr id="21" name="Text 19"/>
          <p:cNvSpPr/>
          <p:nvPr/>
        </p:nvSpPr>
        <p:spPr>
          <a:xfrm>
            <a:off x="8229600" y="3566160"/>
            <a:ext cx="3017520" cy="1517904"/>
          </a:xfrm>
          <a:prstGeom prst="rect">
            <a:avLst/>
          </a:prstGeom>
          <a:noFill/>
          <a:ln/>
        </p:spPr>
        <p:txBody>
          <a:bodyPr wrap="square" lIns="381" tIns="381" rIns="381" bIns="381" rtlCol="0" anchor="t">
            <a:normAutofit/>
          </a:bodyPr>
          <a:lstStyle/>
          <a:p>
            <a:pPr indent="0" marL="0">
              <a:buNone/>
            </a:pPr>
            <a:r>
              <a:rPr lang="en-US" sz="2000" dirty="0">
                <a:solidFill>
                  <a:srgbClr val="193540"/>
                </a:solidFill>
                <a:latin typeface="Aptos" pitchFamily="34" charset="0"/>
                <a:ea typeface="Aptos" pitchFamily="34" charset="-122"/>
                <a:cs typeface="Aptos" pitchFamily="34" charset="-120"/>
              </a:rPr>
              <a:t>Dates, contacts, safety, eligibility, cultural permission or disputed claims.</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MAKE / DISCUSS</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14</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Activity 3 · Ask a partner</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Try one respectful confirmation question.</a:t>
            </a:r>
            <a:endParaRPr lang="en-US" sz="2040" dirty="0"/>
          </a:p>
        </p:txBody>
      </p:sp>
      <p:sp>
        <p:nvSpPr>
          <p:cNvPr id="10" name="Shape 8"/>
          <p:cNvSpPr/>
          <p:nvPr/>
        </p:nvSpPr>
        <p:spPr>
          <a:xfrm>
            <a:off x="713232" y="2743200"/>
            <a:ext cx="10744200" cy="2670048"/>
          </a:xfrm>
          <a:prstGeom prst="roundRect">
            <a:avLst>
              <a:gd name="adj" fmla="val 4795"/>
            </a:avLst>
          </a:prstGeom>
          <a:solidFill>
            <a:srgbClr val="E7F0E8"/>
          </a:solidFill>
          <a:ln w="12700">
            <a:solidFill>
              <a:srgbClr val="E7F0E8">
                <a:alpha val="0"/>
              </a:srgbClr>
            </a:solidFill>
            <a:prstDash val="solid"/>
          </a:ln>
        </p:spPr>
      </p:sp>
      <p:sp>
        <p:nvSpPr>
          <p:cNvPr id="11" name="Text 9"/>
          <p:cNvSpPr/>
          <p:nvPr/>
        </p:nvSpPr>
        <p:spPr>
          <a:xfrm>
            <a:off x="1143000" y="3127248"/>
            <a:ext cx="9738360" cy="1545336"/>
          </a:xfrm>
          <a:prstGeom prst="rect">
            <a:avLst/>
          </a:prstGeom>
          <a:noFill/>
          <a:ln/>
        </p:spPr>
        <p:txBody>
          <a:bodyPr wrap="square" lIns="381" tIns="381" rIns="381" bIns="381" rtlCol="0" anchor="ctr">
            <a:normAutofit/>
          </a:bodyPr>
          <a:lstStyle/>
          <a:p>
            <a:pPr algn="ctr" indent="0" marL="0">
              <a:buNone/>
            </a:pPr>
            <a:r>
              <a:rPr lang="en-US" sz="3300" dirty="0">
                <a:solidFill>
                  <a:srgbClr val="25594D"/>
                </a:solidFill>
                <a:latin typeface="Georgia" pitchFamily="34" charset="0"/>
                <a:ea typeface="Georgia" pitchFamily="34" charset="-122"/>
                <a:cs typeface="Georgia" pitchFamily="34" charset="-120"/>
              </a:rPr>
              <a:t>“Who could confirm this detail before I share it?”</a:t>
            </a:r>
            <a:endParaRPr lang="en-US" sz="3300" dirty="0"/>
          </a:p>
        </p:txBody>
      </p:sp>
      <p:sp>
        <p:nvSpPr>
          <p:cNvPr id="12" name="Shape 10"/>
          <p:cNvSpPr/>
          <p:nvPr/>
        </p:nvSpPr>
        <p:spPr>
          <a:xfrm>
            <a:off x="713232" y="5641848"/>
            <a:ext cx="2560320" cy="393192"/>
          </a:xfrm>
          <a:prstGeom prst="roundRect">
            <a:avLst>
              <a:gd name="adj" fmla="val 23256"/>
            </a:avLst>
          </a:prstGeom>
          <a:solidFill>
            <a:srgbClr val="25594D"/>
          </a:solidFill>
          <a:ln w="12700">
            <a:solidFill>
              <a:srgbClr val="25594D">
                <a:alpha val="0"/>
              </a:srgbClr>
            </a:solidFill>
            <a:prstDash val="solid"/>
          </a:ln>
        </p:spPr>
      </p:sp>
      <p:sp>
        <p:nvSpPr>
          <p:cNvPr id="13" name="Text 11"/>
          <p:cNvSpPr/>
          <p:nvPr/>
        </p:nvSpPr>
        <p:spPr>
          <a:xfrm>
            <a:off x="822960" y="5687568"/>
            <a:ext cx="2331720" cy="256032"/>
          </a:xfrm>
          <a:prstGeom prst="rect">
            <a:avLst/>
          </a:prstGeom>
          <a:noFill/>
          <a:ln/>
        </p:spPr>
        <p:txBody>
          <a:bodyPr wrap="square" lIns="381" tIns="381" rIns="381" bIns="381" rtlCol="0" anchor="ctr">
            <a:normAutofit/>
          </a:bodyPr>
          <a:lstStyle/>
          <a:p>
            <a:pPr algn="ctr" indent="0" marL="0">
              <a:buNone/>
            </a:pPr>
            <a:r>
              <a:rPr lang="en-US" sz="1270" b="1" dirty="0">
                <a:solidFill>
                  <a:srgbClr val="FFFFFF"/>
                </a:solidFill>
                <a:latin typeface="Aptos" pitchFamily="34" charset="0"/>
                <a:ea typeface="Aptos" pitchFamily="34" charset="-122"/>
                <a:cs typeface="Aptos" pitchFamily="34" charset="-120"/>
              </a:rPr>
              <a:t>4 MINUTES</a:t>
            </a:r>
            <a:endParaRPr lang="en-US" sz="127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DESIGN</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15</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Make the page easy to read</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Clarity and care do more work than decorative effects.</a:t>
            </a:r>
            <a:endParaRPr lang="en-US" sz="2040" dirty="0"/>
          </a:p>
        </p:txBody>
      </p:sp>
      <p:sp>
        <p:nvSpPr>
          <p:cNvPr id="10" name="Shape 8"/>
          <p:cNvSpPr/>
          <p:nvPr/>
        </p:nvSpPr>
        <p:spPr>
          <a:xfrm>
            <a:off x="685800" y="2706624"/>
            <a:ext cx="5212080" cy="2706624"/>
          </a:xfrm>
          <a:prstGeom prst="roundRect">
            <a:avLst>
              <a:gd name="adj" fmla="val 4054"/>
            </a:avLst>
          </a:prstGeom>
          <a:solidFill>
            <a:srgbClr val="FFFFFF"/>
          </a:solidFill>
          <a:ln w="12700">
            <a:solidFill>
              <a:srgbClr val="CBD4CE"/>
            </a:solidFill>
            <a:prstDash val="solid"/>
          </a:ln>
        </p:spPr>
      </p:sp>
      <p:sp>
        <p:nvSpPr>
          <p:cNvPr id="11" name="Shape 9"/>
          <p:cNvSpPr/>
          <p:nvPr/>
        </p:nvSpPr>
        <p:spPr>
          <a:xfrm>
            <a:off x="685800" y="2706624"/>
            <a:ext cx="86868" cy="2706624"/>
          </a:xfrm>
          <a:prstGeom prst="roundRect">
            <a:avLst>
              <a:gd name="adj" fmla="val 105263"/>
            </a:avLst>
          </a:prstGeom>
          <a:solidFill>
            <a:srgbClr val="25594D"/>
          </a:solidFill>
          <a:ln w="12700">
            <a:solidFill>
              <a:srgbClr val="25594D">
                <a:alpha val="0"/>
              </a:srgbClr>
            </a:solidFill>
            <a:prstDash val="solid"/>
          </a:ln>
        </p:spPr>
      </p:sp>
      <p:sp>
        <p:nvSpPr>
          <p:cNvPr id="12" name="Text 10"/>
          <p:cNvSpPr/>
          <p:nvPr/>
        </p:nvSpPr>
        <p:spPr>
          <a:xfrm>
            <a:off x="905256" y="2926080"/>
            <a:ext cx="4791456" cy="502920"/>
          </a:xfrm>
          <a:prstGeom prst="rect">
            <a:avLst/>
          </a:prstGeom>
          <a:noFill/>
          <a:ln/>
        </p:spPr>
        <p:txBody>
          <a:bodyPr wrap="square" lIns="381" tIns="381" rIns="381" bIns="381" rtlCol="0" anchor="t">
            <a:normAutofit/>
          </a:bodyPr>
          <a:lstStyle/>
          <a:p>
            <a:pPr indent="0" marL="0">
              <a:buNone/>
            </a:pPr>
            <a:r>
              <a:rPr lang="en-US" sz="2300" b="1" dirty="0">
                <a:solidFill>
                  <a:srgbClr val="25594D"/>
                </a:solidFill>
                <a:latin typeface="Aptos" pitchFamily="34" charset="0"/>
                <a:ea typeface="Aptos" pitchFamily="34" charset="-122"/>
                <a:cs typeface="Aptos" pitchFamily="34" charset="-120"/>
              </a:rPr>
              <a:t>Do</a:t>
            </a:r>
            <a:endParaRPr lang="en-US" sz="2300" dirty="0"/>
          </a:p>
        </p:txBody>
      </p:sp>
      <p:sp>
        <p:nvSpPr>
          <p:cNvPr id="13" name="Text 11"/>
          <p:cNvSpPr/>
          <p:nvPr/>
        </p:nvSpPr>
        <p:spPr>
          <a:xfrm>
            <a:off x="905256" y="3529584"/>
            <a:ext cx="4754880" cy="1737360"/>
          </a:xfrm>
          <a:prstGeom prst="rect">
            <a:avLst/>
          </a:prstGeom>
          <a:noFill/>
          <a:ln/>
        </p:spPr>
        <p:txBody>
          <a:bodyPr wrap="square" lIns="381" tIns="381" rIns="381" bIns="381" rtlCol="0" anchor="t">
            <a:normAutofit/>
          </a:bodyPr>
          <a:lstStyle/>
          <a:p>
            <a:pPr indent="0" marL="0">
              <a:buNone/>
            </a:pPr>
            <a:r>
              <a:rPr lang="en-US" sz="2100" dirty="0">
                <a:solidFill>
                  <a:srgbClr val="193540"/>
                </a:solidFill>
                <a:latin typeface="Aptos" pitchFamily="34" charset="0"/>
                <a:ea typeface="Aptos" pitchFamily="34" charset="-122"/>
                <a:cs typeface="Aptos" pitchFamily="34" charset="-120"/>
              </a:rPr>
              <a:t>Big readable title</a:t>
            </a:r>
            <a:endParaRPr lang="en-US" sz="2100" dirty="0"/>
          </a:p>
          <a:p>
            <a:pPr indent="0" marL="0">
              <a:buNone/>
            </a:pPr>
            <a:r>
              <a:rPr lang="en-US" sz="2100" dirty="0">
                <a:solidFill>
                  <a:srgbClr val="193540"/>
                </a:solidFill>
                <a:latin typeface="Aptos" pitchFamily="34" charset="0"/>
                <a:ea typeface="Aptos" pitchFamily="34" charset="-122"/>
                <a:cs typeface="Aptos" pitchFamily="34" charset="-120"/>
              </a:rPr>
              <a:t>One idea per section</a:t>
            </a:r>
            <a:endParaRPr lang="en-US" sz="2100" dirty="0"/>
          </a:p>
          <a:p>
            <a:pPr indent="0" marL="0">
              <a:buNone/>
            </a:pPr>
            <a:r>
              <a:rPr lang="en-US" sz="2100" dirty="0">
                <a:solidFill>
                  <a:srgbClr val="193540"/>
                </a:solidFill>
                <a:latin typeface="Aptos" pitchFamily="34" charset="0"/>
                <a:ea typeface="Aptos" pitchFamily="34" charset="-122"/>
                <a:cs typeface="Aptos" pitchFamily="34" charset="-120"/>
              </a:rPr>
              <a:t>Enough breathing room</a:t>
            </a:r>
            <a:endParaRPr lang="en-US" sz="2100" dirty="0"/>
          </a:p>
          <a:p>
            <a:pPr indent="0" marL="0">
              <a:buNone/>
            </a:pPr>
            <a:r>
              <a:rPr lang="en-US" sz="2100" dirty="0">
                <a:solidFill>
                  <a:srgbClr val="193540"/>
                </a:solidFill>
                <a:latin typeface="Aptos" pitchFamily="34" charset="0"/>
                <a:ea typeface="Aptos" pitchFamily="34" charset="-122"/>
                <a:cs typeface="Aptos" pitchFamily="34" charset="-120"/>
              </a:rPr>
              <a:t>Clear contrast and simple type</a:t>
            </a:r>
            <a:endParaRPr lang="en-US" sz="2100" dirty="0"/>
          </a:p>
        </p:txBody>
      </p:sp>
      <p:sp>
        <p:nvSpPr>
          <p:cNvPr id="14" name="Shape 12"/>
          <p:cNvSpPr/>
          <p:nvPr/>
        </p:nvSpPr>
        <p:spPr>
          <a:xfrm>
            <a:off x="6108192" y="2706624"/>
            <a:ext cx="5321808" cy="2706624"/>
          </a:xfrm>
          <a:prstGeom prst="roundRect">
            <a:avLst>
              <a:gd name="adj" fmla="val 4054"/>
            </a:avLst>
          </a:prstGeom>
          <a:solidFill>
            <a:srgbClr val="FFFFFF"/>
          </a:solidFill>
          <a:ln w="12700">
            <a:solidFill>
              <a:srgbClr val="CBD4CE"/>
            </a:solidFill>
            <a:prstDash val="solid"/>
          </a:ln>
        </p:spPr>
      </p:sp>
      <p:sp>
        <p:nvSpPr>
          <p:cNvPr id="15" name="Shape 13"/>
          <p:cNvSpPr/>
          <p:nvPr/>
        </p:nvSpPr>
        <p:spPr>
          <a:xfrm>
            <a:off x="6108192" y="2706624"/>
            <a:ext cx="86868" cy="2706624"/>
          </a:xfrm>
          <a:prstGeom prst="roundRect">
            <a:avLst>
              <a:gd name="adj" fmla="val 105263"/>
            </a:avLst>
          </a:prstGeom>
          <a:solidFill>
            <a:srgbClr val="A45E4B"/>
          </a:solidFill>
          <a:ln w="12700">
            <a:solidFill>
              <a:srgbClr val="A45E4B">
                <a:alpha val="0"/>
              </a:srgbClr>
            </a:solidFill>
            <a:prstDash val="solid"/>
          </a:ln>
        </p:spPr>
      </p:sp>
      <p:sp>
        <p:nvSpPr>
          <p:cNvPr id="16" name="Text 14"/>
          <p:cNvSpPr/>
          <p:nvPr/>
        </p:nvSpPr>
        <p:spPr>
          <a:xfrm>
            <a:off x="6327648" y="2926080"/>
            <a:ext cx="4901184" cy="502920"/>
          </a:xfrm>
          <a:prstGeom prst="rect">
            <a:avLst/>
          </a:prstGeom>
          <a:noFill/>
          <a:ln/>
        </p:spPr>
        <p:txBody>
          <a:bodyPr wrap="square" lIns="381" tIns="381" rIns="381" bIns="381" rtlCol="0" anchor="t">
            <a:normAutofit/>
          </a:bodyPr>
          <a:lstStyle/>
          <a:p>
            <a:pPr indent="0" marL="0">
              <a:buNone/>
            </a:pPr>
            <a:r>
              <a:rPr lang="en-US" sz="2300" b="1" dirty="0">
                <a:solidFill>
                  <a:srgbClr val="A45E4B"/>
                </a:solidFill>
                <a:latin typeface="Aptos" pitchFamily="34" charset="0"/>
                <a:ea typeface="Aptos" pitchFamily="34" charset="-122"/>
                <a:cs typeface="Aptos" pitchFamily="34" charset="-120"/>
              </a:rPr>
              <a:t>Avoid</a:t>
            </a:r>
            <a:endParaRPr lang="en-US" sz="2300" dirty="0"/>
          </a:p>
        </p:txBody>
      </p:sp>
      <p:sp>
        <p:nvSpPr>
          <p:cNvPr id="17" name="Text 15"/>
          <p:cNvSpPr/>
          <p:nvPr/>
        </p:nvSpPr>
        <p:spPr>
          <a:xfrm>
            <a:off x="6327648" y="3529584"/>
            <a:ext cx="4864608" cy="1737360"/>
          </a:xfrm>
          <a:prstGeom prst="rect">
            <a:avLst/>
          </a:prstGeom>
          <a:noFill/>
          <a:ln/>
        </p:spPr>
        <p:txBody>
          <a:bodyPr wrap="square" lIns="381" tIns="381" rIns="381" bIns="381" rtlCol="0" anchor="t">
            <a:normAutofit/>
          </a:bodyPr>
          <a:lstStyle/>
          <a:p>
            <a:pPr indent="0" marL="0">
              <a:buNone/>
            </a:pPr>
            <a:r>
              <a:rPr lang="en-US" sz="2100" dirty="0">
                <a:solidFill>
                  <a:srgbClr val="193540"/>
                </a:solidFill>
                <a:latin typeface="Aptos" pitchFamily="34" charset="0"/>
                <a:ea typeface="Aptos" pitchFamily="34" charset="-122"/>
                <a:cs typeface="Aptos" pitchFamily="34" charset="-120"/>
              </a:rPr>
              <a:t>Tiny text</a:t>
            </a:r>
            <a:endParaRPr lang="en-US" sz="2100" dirty="0"/>
          </a:p>
          <a:p>
            <a:pPr indent="0" marL="0">
              <a:buNone/>
            </a:pPr>
            <a:r>
              <a:rPr lang="en-US" sz="2100" dirty="0">
                <a:solidFill>
                  <a:srgbClr val="193540"/>
                </a:solidFill>
                <a:latin typeface="Aptos" pitchFamily="34" charset="0"/>
                <a:ea typeface="Aptos" pitchFamily="34" charset="-122"/>
                <a:cs typeface="Aptos" pitchFamily="34" charset="-120"/>
              </a:rPr>
              <a:t>Pale words on pale colors</a:t>
            </a:r>
            <a:endParaRPr lang="en-US" sz="2100" dirty="0"/>
          </a:p>
          <a:p>
            <a:pPr indent="0" marL="0">
              <a:buNone/>
            </a:pPr>
            <a:r>
              <a:rPr lang="en-US" sz="2100" dirty="0">
                <a:solidFill>
                  <a:srgbClr val="193540"/>
                </a:solidFill>
                <a:latin typeface="Aptos" pitchFamily="34" charset="0"/>
                <a:ea typeface="Aptos" pitchFamily="34" charset="-122"/>
                <a:cs typeface="Aptos" pitchFamily="34" charset="-120"/>
              </a:rPr>
              <a:t>Three competing headlines</a:t>
            </a:r>
            <a:endParaRPr lang="en-US" sz="2100" dirty="0"/>
          </a:p>
          <a:p>
            <a:pPr indent="0" marL="0">
              <a:buNone/>
            </a:pPr>
            <a:r>
              <a:rPr lang="en-US" sz="2100" dirty="0">
                <a:solidFill>
                  <a:srgbClr val="193540"/>
                </a:solidFill>
                <a:latin typeface="Aptos" pitchFamily="34" charset="0"/>
                <a:ea typeface="Aptos" pitchFamily="34" charset="-122"/>
                <a:cs typeface="Aptos" pitchFamily="34" charset="-120"/>
              </a:rPr>
              <a:t>A whole flyer squeezed into a phone screenshot</a:t>
            </a:r>
            <a:endParaRPr lang="en-US" sz="2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RECIPE</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16</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A reliable one-page recipe</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You only need a few recognizable parts.</a:t>
            </a:r>
            <a:endParaRPr lang="en-US" sz="2040" dirty="0"/>
          </a:p>
        </p:txBody>
      </p:sp>
      <p:sp>
        <p:nvSpPr>
          <p:cNvPr id="10" name="Shape 8"/>
          <p:cNvSpPr/>
          <p:nvPr/>
        </p:nvSpPr>
        <p:spPr>
          <a:xfrm>
            <a:off x="1097280" y="2642616"/>
            <a:ext cx="566928" cy="566928"/>
          </a:xfrm>
          <a:prstGeom prst="roundRect">
            <a:avLst>
              <a:gd name="adj" fmla="val 16129"/>
            </a:avLst>
          </a:prstGeom>
          <a:solidFill>
            <a:srgbClr val="25594D"/>
          </a:solidFill>
          <a:ln w="12700">
            <a:solidFill>
              <a:srgbClr val="25594D">
                <a:alpha val="0"/>
              </a:srgbClr>
            </a:solidFill>
            <a:prstDash val="solid"/>
          </a:ln>
        </p:spPr>
      </p:sp>
      <p:sp>
        <p:nvSpPr>
          <p:cNvPr id="11" name="Text 9"/>
          <p:cNvSpPr/>
          <p:nvPr/>
        </p:nvSpPr>
        <p:spPr>
          <a:xfrm>
            <a:off x="1225296" y="2734056"/>
            <a:ext cx="320040" cy="320040"/>
          </a:xfrm>
          <a:prstGeom prst="rect">
            <a:avLst/>
          </a:prstGeom>
          <a:noFill/>
          <a:ln/>
        </p:spPr>
        <p:txBody>
          <a:bodyPr wrap="square" lIns="381" tIns="381" rIns="381" bIns="381" rtlCol="0" anchor="ctr">
            <a:normAutofit/>
          </a:bodyPr>
          <a:lstStyle/>
          <a:p>
            <a:pPr algn="ctr" indent="0" marL="0">
              <a:buNone/>
            </a:pPr>
            <a:r>
              <a:rPr lang="en-US" sz="2200" b="1" dirty="0">
                <a:solidFill>
                  <a:srgbClr val="FFFFFF"/>
                </a:solidFill>
                <a:latin typeface="Aptos" pitchFamily="34" charset="0"/>
                <a:ea typeface="Aptos" pitchFamily="34" charset="-122"/>
                <a:cs typeface="Aptos" pitchFamily="34" charset="-120"/>
              </a:rPr>
              <a:t>1</a:t>
            </a:r>
            <a:endParaRPr lang="en-US" sz="2200" dirty="0"/>
          </a:p>
        </p:txBody>
      </p:sp>
      <p:sp>
        <p:nvSpPr>
          <p:cNvPr id="12" name="Text 10"/>
          <p:cNvSpPr/>
          <p:nvPr/>
        </p:nvSpPr>
        <p:spPr>
          <a:xfrm>
            <a:off x="1920240" y="2715768"/>
            <a:ext cx="3474720" cy="411480"/>
          </a:xfrm>
          <a:prstGeom prst="rect">
            <a:avLst/>
          </a:prstGeom>
          <a:noFill/>
          <a:ln/>
        </p:spPr>
        <p:txBody>
          <a:bodyPr wrap="square" lIns="381" tIns="381" rIns="381" bIns="381" rtlCol="0" anchor="ctr">
            <a:normAutofit/>
          </a:bodyPr>
          <a:lstStyle/>
          <a:p>
            <a:pPr indent="0" marL="0">
              <a:buNone/>
            </a:pPr>
            <a:r>
              <a:rPr lang="en-US" sz="2400" b="1" dirty="0">
                <a:solidFill>
                  <a:srgbClr val="193540"/>
                </a:solidFill>
                <a:latin typeface="Aptos" pitchFamily="34" charset="0"/>
                <a:ea typeface="Aptos" pitchFamily="34" charset="-122"/>
                <a:cs typeface="Aptos" pitchFamily="34" charset="-120"/>
              </a:rPr>
              <a:t>A title</a:t>
            </a:r>
            <a:endParaRPr lang="en-US" sz="2400" dirty="0"/>
          </a:p>
        </p:txBody>
      </p:sp>
      <p:sp>
        <p:nvSpPr>
          <p:cNvPr id="13" name="Text 11"/>
          <p:cNvSpPr/>
          <p:nvPr/>
        </p:nvSpPr>
        <p:spPr>
          <a:xfrm>
            <a:off x="5650992" y="2734056"/>
            <a:ext cx="5138928" cy="384048"/>
          </a:xfrm>
          <a:prstGeom prst="rect">
            <a:avLst/>
          </a:prstGeom>
          <a:noFill/>
          <a:ln/>
        </p:spPr>
        <p:txBody>
          <a:bodyPr wrap="square" lIns="381" tIns="381" rIns="381" bIns="381" rtlCol="0" anchor="ctr">
            <a:normAutofit/>
          </a:bodyPr>
          <a:lstStyle/>
          <a:p>
            <a:pPr indent="0" marL="0">
              <a:buNone/>
            </a:pPr>
            <a:r>
              <a:rPr lang="en-US" sz="2050" dirty="0">
                <a:solidFill>
                  <a:srgbClr val="53686F"/>
                </a:solidFill>
                <a:latin typeface="Aptos" pitchFamily="34" charset="0"/>
                <a:ea typeface="Aptos" pitchFamily="34" charset="-122"/>
                <a:cs typeface="Aptos" pitchFamily="34" charset="-120"/>
              </a:rPr>
              <a:t>What is this?</a:t>
            </a:r>
            <a:endParaRPr lang="en-US" sz="2050" dirty="0"/>
          </a:p>
        </p:txBody>
      </p:sp>
      <p:sp>
        <p:nvSpPr>
          <p:cNvPr id="14" name="Shape 12"/>
          <p:cNvSpPr/>
          <p:nvPr/>
        </p:nvSpPr>
        <p:spPr>
          <a:xfrm>
            <a:off x="1097280" y="3410712"/>
            <a:ext cx="566928" cy="566928"/>
          </a:xfrm>
          <a:prstGeom prst="roundRect">
            <a:avLst>
              <a:gd name="adj" fmla="val 16129"/>
            </a:avLst>
          </a:prstGeom>
          <a:solidFill>
            <a:srgbClr val="665181"/>
          </a:solidFill>
          <a:ln w="12700">
            <a:solidFill>
              <a:srgbClr val="665181">
                <a:alpha val="0"/>
              </a:srgbClr>
            </a:solidFill>
            <a:prstDash val="solid"/>
          </a:ln>
        </p:spPr>
      </p:sp>
      <p:sp>
        <p:nvSpPr>
          <p:cNvPr id="15" name="Text 13"/>
          <p:cNvSpPr/>
          <p:nvPr/>
        </p:nvSpPr>
        <p:spPr>
          <a:xfrm>
            <a:off x="1225296" y="3502152"/>
            <a:ext cx="320040" cy="320040"/>
          </a:xfrm>
          <a:prstGeom prst="rect">
            <a:avLst/>
          </a:prstGeom>
          <a:noFill/>
          <a:ln/>
        </p:spPr>
        <p:txBody>
          <a:bodyPr wrap="square" lIns="381" tIns="381" rIns="381" bIns="381" rtlCol="0" anchor="ctr">
            <a:normAutofit/>
          </a:bodyPr>
          <a:lstStyle/>
          <a:p>
            <a:pPr algn="ctr" indent="0" marL="0">
              <a:buNone/>
            </a:pPr>
            <a:r>
              <a:rPr lang="en-US" sz="2200" b="1" dirty="0">
                <a:solidFill>
                  <a:srgbClr val="FFFFFF"/>
                </a:solidFill>
                <a:latin typeface="Aptos" pitchFamily="34" charset="0"/>
                <a:ea typeface="Aptos" pitchFamily="34" charset="-122"/>
                <a:cs typeface="Aptos" pitchFamily="34" charset="-120"/>
              </a:rPr>
              <a:t>2</a:t>
            </a:r>
            <a:endParaRPr lang="en-US" sz="2200" dirty="0"/>
          </a:p>
        </p:txBody>
      </p:sp>
      <p:sp>
        <p:nvSpPr>
          <p:cNvPr id="16" name="Text 14"/>
          <p:cNvSpPr/>
          <p:nvPr/>
        </p:nvSpPr>
        <p:spPr>
          <a:xfrm>
            <a:off x="1920240" y="3483864"/>
            <a:ext cx="3474720" cy="411480"/>
          </a:xfrm>
          <a:prstGeom prst="rect">
            <a:avLst/>
          </a:prstGeom>
          <a:noFill/>
          <a:ln/>
        </p:spPr>
        <p:txBody>
          <a:bodyPr wrap="square" lIns="381" tIns="381" rIns="381" bIns="381" rtlCol="0" anchor="ctr">
            <a:normAutofit/>
          </a:bodyPr>
          <a:lstStyle/>
          <a:p>
            <a:pPr indent="0" marL="0">
              <a:buNone/>
            </a:pPr>
            <a:r>
              <a:rPr lang="en-US" sz="2400" b="1" dirty="0">
                <a:solidFill>
                  <a:srgbClr val="193540"/>
                </a:solidFill>
                <a:latin typeface="Aptos" pitchFamily="34" charset="0"/>
                <a:ea typeface="Aptos" pitchFamily="34" charset="-122"/>
                <a:cs typeface="Aptos" pitchFamily="34" charset="-120"/>
              </a:rPr>
              <a:t>A short welcome</a:t>
            </a:r>
            <a:endParaRPr lang="en-US" sz="2400" dirty="0"/>
          </a:p>
        </p:txBody>
      </p:sp>
      <p:sp>
        <p:nvSpPr>
          <p:cNvPr id="17" name="Text 15"/>
          <p:cNvSpPr/>
          <p:nvPr/>
        </p:nvSpPr>
        <p:spPr>
          <a:xfrm>
            <a:off x="5650992" y="3502152"/>
            <a:ext cx="5138928" cy="384048"/>
          </a:xfrm>
          <a:prstGeom prst="rect">
            <a:avLst/>
          </a:prstGeom>
          <a:noFill/>
          <a:ln/>
        </p:spPr>
        <p:txBody>
          <a:bodyPr wrap="square" lIns="381" tIns="381" rIns="381" bIns="381" rtlCol="0" anchor="ctr">
            <a:normAutofit/>
          </a:bodyPr>
          <a:lstStyle/>
          <a:p>
            <a:pPr indent="0" marL="0">
              <a:buNone/>
            </a:pPr>
            <a:r>
              <a:rPr lang="en-US" sz="2050" dirty="0">
                <a:solidFill>
                  <a:srgbClr val="53686F"/>
                </a:solidFill>
                <a:latin typeface="Aptos" pitchFamily="34" charset="0"/>
                <a:ea typeface="Aptos" pitchFamily="34" charset="-122"/>
                <a:cs typeface="Aptos" pitchFamily="34" charset="-120"/>
              </a:rPr>
              <a:t>Why am I sharing it?</a:t>
            </a:r>
            <a:endParaRPr lang="en-US" sz="2050" dirty="0"/>
          </a:p>
        </p:txBody>
      </p:sp>
      <p:sp>
        <p:nvSpPr>
          <p:cNvPr id="18" name="Shape 16"/>
          <p:cNvSpPr/>
          <p:nvPr/>
        </p:nvSpPr>
        <p:spPr>
          <a:xfrm>
            <a:off x="1097280" y="4178808"/>
            <a:ext cx="566928" cy="566928"/>
          </a:xfrm>
          <a:prstGeom prst="roundRect">
            <a:avLst>
              <a:gd name="adj" fmla="val 16129"/>
            </a:avLst>
          </a:prstGeom>
          <a:solidFill>
            <a:srgbClr val="25594D"/>
          </a:solidFill>
          <a:ln w="12700">
            <a:solidFill>
              <a:srgbClr val="25594D">
                <a:alpha val="0"/>
              </a:srgbClr>
            </a:solidFill>
            <a:prstDash val="solid"/>
          </a:ln>
        </p:spPr>
      </p:sp>
      <p:sp>
        <p:nvSpPr>
          <p:cNvPr id="19" name="Text 17"/>
          <p:cNvSpPr/>
          <p:nvPr/>
        </p:nvSpPr>
        <p:spPr>
          <a:xfrm>
            <a:off x="1225296" y="4270248"/>
            <a:ext cx="320040" cy="320040"/>
          </a:xfrm>
          <a:prstGeom prst="rect">
            <a:avLst/>
          </a:prstGeom>
          <a:noFill/>
          <a:ln/>
        </p:spPr>
        <p:txBody>
          <a:bodyPr wrap="square" lIns="381" tIns="381" rIns="381" bIns="381" rtlCol="0" anchor="ctr">
            <a:normAutofit/>
          </a:bodyPr>
          <a:lstStyle/>
          <a:p>
            <a:pPr algn="ctr" indent="0" marL="0">
              <a:buNone/>
            </a:pPr>
            <a:r>
              <a:rPr lang="en-US" sz="2200" b="1" dirty="0">
                <a:solidFill>
                  <a:srgbClr val="FFFFFF"/>
                </a:solidFill>
                <a:latin typeface="Aptos" pitchFamily="34" charset="0"/>
                <a:ea typeface="Aptos" pitchFamily="34" charset="-122"/>
                <a:cs typeface="Aptos" pitchFamily="34" charset="-120"/>
              </a:rPr>
              <a:t>3</a:t>
            </a:r>
            <a:endParaRPr lang="en-US" sz="2200" dirty="0"/>
          </a:p>
        </p:txBody>
      </p:sp>
      <p:sp>
        <p:nvSpPr>
          <p:cNvPr id="20" name="Text 18"/>
          <p:cNvSpPr/>
          <p:nvPr/>
        </p:nvSpPr>
        <p:spPr>
          <a:xfrm>
            <a:off x="1920240" y="4251960"/>
            <a:ext cx="3474720" cy="411480"/>
          </a:xfrm>
          <a:prstGeom prst="rect">
            <a:avLst/>
          </a:prstGeom>
          <a:noFill/>
          <a:ln/>
        </p:spPr>
        <p:txBody>
          <a:bodyPr wrap="square" lIns="381" tIns="381" rIns="381" bIns="381" rtlCol="0" anchor="ctr">
            <a:normAutofit/>
          </a:bodyPr>
          <a:lstStyle/>
          <a:p>
            <a:pPr indent="0" marL="0">
              <a:buNone/>
            </a:pPr>
            <a:r>
              <a:rPr lang="en-US" sz="2400" b="1" dirty="0">
                <a:solidFill>
                  <a:srgbClr val="193540"/>
                </a:solidFill>
                <a:latin typeface="Aptos" pitchFamily="34" charset="0"/>
                <a:ea typeface="Aptos" pitchFamily="34" charset="-122"/>
                <a:cs typeface="Aptos" pitchFamily="34" charset="-120"/>
              </a:rPr>
              <a:t>1–3 small items</a:t>
            </a:r>
            <a:endParaRPr lang="en-US" sz="2400" dirty="0"/>
          </a:p>
        </p:txBody>
      </p:sp>
      <p:sp>
        <p:nvSpPr>
          <p:cNvPr id="21" name="Text 19"/>
          <p:cNvSpPr/>
          <p:nvPr/>
        </p:nvSpPr>
        <p:spPr>
          <a:xfrm>
            <a:off x="5650992" y="4270248"/>
            <a:ext cx="5138928" cy="384048"/>
          </a:xfrm>
          <a:prstGeom prst="rect">
            <a:avLst/>
          </a:prstGeom>
          <a:noFill/>
          <a:ln/>
        </p:spPr>
        <p:txBody>
          <a:bodyPr wrap="square" lIns="381" tIns="381" rIns="381" bIns="381" rtlCol="0" anchor="ctr">
            <a:normAutofit/>
          </a:bodyPr>
          <a:lstStyle/>
          <a:p>
            <a:pPr indent="0" marL="0">
              <a:buNone/>
            </a:pPr>
            <a:r>
              <a:rPr lang="en-US" sz="2050" dirty="0">
                <a:solidFill>
                  <a:srgbClr val="53686F"/>
                </a:solidFill>
                <a:latin typeface="Aptos" pitchFamily="34" charset="0"/>
                <a:ea typeface="Aptos" pitchFamily="34" charset="-122"/>
                <a:cs typeface="Aptos" pitchFamily="34" charset="-120"/>
              </a:rPr>
              <a:t>What matters?</a:t>
            </a:r>
            <a:endParaRPr lang="en-US" sz="2050" dirty="0"/>
          </a:p>
        </p:txBody>
      </p:sp>
      <p:sp>
        <p:nvSpPr>
          <p:cNvPr id="22" name="Shape 20"/>
          <p:cNvSpPr/>
          <p:nvPr/>
        </p:nvSpPr>
        <p:spPr>
          <a:xfrm>
            <a:off x="1097280" y="4946904"/>
            <a:ext cx="566928" cy="566928"/>
          </a:xfrm>
          <a:prstGeom prst="roundRect">
            <a:avLst>
              <a:gd name="adj" fmla="val 16129"/>
            </a:avLst>
          </a:prstGeom>
          <a:solidFill>
            <a:srgbClr val="665181"/>
          </a:solidFill>
          <a:ln w="12700">
            <a:solidFill>
              <a:srgbClr val="665181">
                <a:alpha val="0"/>
              </a:srgbClr>
            </a:solidFill>
            <a:prstDash val="solid"/>
          </a:ln>
        </p:spPr>
      </p:sp>
      <p:sp>
        <p:nvSpPr>
          <p:cNvPr id="23" name="Text 21"/>
          <p:cNvSpPr/>
          <p:nvPr/>
        </p:nvSpPr>
        <p:spPr>
          <a:xfrm>
            <a:off x="1225296" y="5038344"/>
            <a:ext cx="320040" cy="320040"/>
          </a:xfrm>
          <a:prstGeom prst="rect">
            <a:avLst/>
          </a:prstGeom>
          <a:noFill/>
          <a:ln/>
        </p:spPr>
        <p:txBody>
          <a:bodyPr wrap="square" lIns="381" tIns="381" rIns="381" bIns="381" rtlCol="0" anchor="ctr">
            <a:normAutofit/>
          </a:bodyPr>
          <a:lstStyle/>
          <a:p>
            <a:pPr algn="ctr" indent="0" marL="0">
              <a:buNone/>
            </a:pPr>
            <a:r>
              <a:rPr lang="en-US" sz="2200" b="1" dirty="0">
                <a:solidFill>
                  <a:srgbClr val="FFFFFF"/>
                </a:solidFill>
                <a:latin typeface="Aptos" pitchFamily="34" charset="0"/>
                <a:ea typeface="Aptos" pitchFamily="34" charset="-122"/>
                <a:cs typeface="Aptos" pitchFamily="34" charset="-120"/>
              </a:rPr>
              <a:t>4</a:t>
            </a:r>
            <a:endParaRPr lang="en-US" sz="2200" dirty="0"/>
          </a:p>
        </p:txBody>
      </p:sp>
      <p:sp>
        <p:nvSpPr>
          <p:cNvPr id="24" name="Text 22"/>
          <p:cNvSpPr/>
          <p:nvPr/>
        </p:nvSpPr>
        <p:spPr>
          <a:xfrm>
            <a:off x="1920240" y="5020056"/>
            <a:ext cx="3474720" cy="411480"/>
          </a:xfrm>
          <a:prstGeom prst="rect">
            <a:avLst/>
          </a:prstGeom>
          <a:noFill/>
          <a:ln/>
        </p:spPr>
        <p:txBody>
          <a:bodyPr wrap="square" lIns="381" tIns="381" rIns="381" bIns="381" rtlCol="0" anchor="ctr">
            <a:normAutofit/>
          </a:bodyPr>
          <a:lstStyle/>
          <a:p>
            <a:pPr indent="0" marL="0">
              <a:buNone/>
            </a:pPr>
            <a:r>
              <a:rPr lang="en-US" sz="2400" b="1" dirty="0">
                <a:solidFill>
                  <a:srgbClr val="193540"/>
                </a:solidFill>
                <a:latin typeface="Aptos" pitchFamily="34" charset="0"/>
                <a:ea typeface="Aptos" pitchFamily="34" charset="-122"/>
                <a:cs typeface="Aptos" pitchFamily="34" charset="-120"/>
              </a:rPr>
              <a:t>A way to respond</a:t>
            </a:r>
            <a:endParaRPr lang="en-US" sz="2400" dirty="0"/>
          </a:p>
        </p:txBody>
      </p:sp>
      <p:sp>
        <p:nvSpPr>
          <p:cNvPr id="25" name="Text 23"/>
          <p:cNvSpPr/>
          <p:nvPr/>
        </p:nvSpPr>
        <p:spPr>
          <a:xfrm>
            <a:off x="5650992" y="5038344"/>
            <a:ext cx="5138928" cy="384048"/>
          </a:xfrm>
          <a:prstGeom prst="rect">
            <a:avLst/>
          </a:prstGeom>
          <a:noFill/>
          <a:ln/>
        </p:spPr>
        <p:txBody>
          <a:bodyPr wrap="square" lIns="381" tIns="381" rIns="381" bIns="381" rtlCol="0" anchor="ctr">
            <a:normAutofit/>
          </a:bodyPr>
          <a:lstStyle/>
          <a:p>
            <a:pPr indent="0" marL="0">
              <a:buNone/>
            </a:pPr>
            <a:r>
              <a:rPr lang="en-US" sz="2050" dirty="0">
                <a:solidFill>
                  <a:srgbClr val="53686F"/>
                </a:solidFill>
                <a:latin typeface="Aptos" pitchFamily="34" charset="0"/>
                <a:ea typeface="Aptos" pitchFamily="34" charset="-122"/>
                <a:cs typeface="Aptos" pitchFamily="34" charset="-120"/>
              </a:rPr>
              <a:t>What happens next?</a:t>
            </a:r>
            <a:endParaRPr lang="en-US" sz="2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MAKE / DISCUSS</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17</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Make time · Your first rough page</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Paper, Word, or the local browser page maker all work.</a:t>
            </a:r>
            <a:endParaRPr lang="en-US" sz="2040" dirty="0"/>
          </a:p>
        </p:txBody>
      </p:sp>
      <p:sp>
        <p:nvSpPr>
          <p:cNvPr id="10" name="Shape 8"/>
          <p:cNvSpPr/>
          <p:nvPr/>
        </p:nvSpPr>
        <p:spPr>
          <a:xfrm>
            <a:off x="713232" y="2743200"/>
            <a:ext cx="10744200" cy="2670048"/>
          </a:xfrm>
          <a:prstGeom prst="roundRect">
            <a:avLst>
              <a:gd name="adj" fmla="val 4795"/>
            </a:avLst>
          </a:prstGeom>
          <a:solidFill>
            <a:srgbClr val="E7F0E8"/>
          </a:solidFill>
          <a:ln w="12700">
            <a:solidFill>
              <a:srgbClr val="E7F0E8">
                <a:alpha val="0"/>
              </a:srgbClr>
            </a:solidFill>
            <a:prstDash val="solid"/>
          </a:ln>
        </p:spPr>
      </p:sp>
      <p:sp>
        <p:nvSpPr>
          <p:cNvPr id="11" name="Text 9"/>
          <p:cNvSpPr/>
          <p:nvPr/>
        </p:nvSpPr>
        <p:spPr>
          <a:xfrm>
            <a:off x="1143000" y="3127248"/>
            <a:ext cx="9738360" cy="1545336"/>
          </a:xfrm>
          <a:prstGeom prst="rect">
            <a:avLst/>
          </a:prstGeom>
          <a:noFill/>
          <a:ln/>
        </p:spPr>
        <p:txBody>
          <a:bodyPr wrap="square" lIns="381" tIns="381" rIns="381" bIns="381" rtlCol="0" anchor="ctr">
            <a:normAutofit/>
          </a:bodyPr>
          <a:lstStyle/>
          <a:p>
            <a:pPr algn="ctr" indent="0" marL="0">
              <a:buNone/>
            </a:pPr>
            <a:r>
              <a:rPr lang="en-US" sz="3400" dirty="0">
                <a:solidFill>
                  <a:srgbClr val="25594D"/>
                </a:solidFill>
                <a:latin typeface="Georgia" pitchFamily="34" charset="0"/>
                <a:ea typeface="Georgia" pitchFamily="34" charset="-122"/>
                <a:cs typeface="Georgia" pitchFamily="34" charset="-120"/>
              </a:rPr>
              <a:t>Put a title and one useful or joyful thing on the page.</a:t>
            </a:r>
            <a:endParaRPr lang="en-US" sz="3400" dirty="0"/>
          </a:p>
        </p:txBody>
      </p:sp>
      <p:sp>
        <p:nvSpPr>
          <p:cNvPr id="12" name="Shape 10"/>
          <p:cNvSpPr/>
          <p:nvPr/>
        </p:nvSpPr>
        <p:spPr>
          <a:xfrm>
            <a:off x="713232" y="5641848"/>
            <a:ext cx="2560320" cy="393192"/>
          </a:xfrm>
          <a:prstGeom prst="roundRect">
            <a:avLst>
              <a:gd name="adj" fmla="val 23256"/>
            </a:avLst>
          </a:prstGeom>
          <a:solidFill>
            <a:srgbClr val="25594D"/>
          </a:solidFill>
          <a:ln w="12700">
            <a:solidFill>
              <a:srgbClr val="25594D">
                <a:alpha val="0"/>
              </a:srgbClr>
            </a:solidFill>
            <a:prstDash val="solid"/>
          </a:ln>
        </p:spPr>
      </p:sp>
      <p:sp>
        <p:nvSpPr>
          <p:cNvPr id="13" name="Text 11"/>
          <p:cNvSpPr/>
          <p:nvPr/>
        </p:nvSpPr>
        <p:spPr>
          <a:xfrm>
            <a:off x="822960" y="5687568"/>
            <a:ext cx="2331720" cy="256032"/>
          </a:xfrm>
          <a:prstGeom prst="rect">
            <a:avLst/>
          </a:prstGeom>
          <a:noFill/>
          <a:ln/>
        </p:spPr>
        <p:txBody>
          <a:bodyPr wrap="square" lIns="381" tIns="381" rIns="381" bIns="381" rtlCol="0" anchor="ctr">
            <a:normAutofit/>
          </a:bodyPr>
          <a:lstStyle/>
          <a:p>
            <a:pPr algn="ctr" indent="0" marL="0">
              <a:buNone/>
            </a:pPr>
            <a:r>
              <a:rPr lang="en-US" sz="1270" b="1" dirty="0">
                <a:solidFill>
                  <a:srgbClr val="FFFFFF"/>
                </a:solidFill>
                <a:latin typeface="Aptos" pitchFamily="34" charset="0"/>
                <a:ea typeface="Aptos" pitchFamily="34" charset="-122"/>
                <a:cs typeface="Aptos" pitchFamily="34" charset="-120"/>
              </a:rPr>
              <a:t>15–20 MINUTES</a:t>
            </a:r>
            <a:endParaRPr lang="en-US" sz="127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PARTNER READING</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18</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Could someone use or enjoy it without your explanation?</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One kind reader can catch more than ten extra rules.</a:t>
            </a:r>
            <a:endParaRPr lang="en-US" sz="2040" dirty="0"/>
          </a:p>
        </p:txBody>
      </p:sp>
      <p:sp>
        <p:nvSpPr>
          <p:cNvPr id="10" name="Shape 8"/>
          <p:cNvSpPr/>
          <p:nvPr/>
        </p:nvSpPr>
        <p:spPr>
          <a:xfrm>
            <a:off x="694944" y="2724912"/>
            <a:ext cx="5193792" cy="2816352"/>
          </a:xfrm>
          <a:prstGeom prst="roundRect">
            <a:avLst>
              <a:gd name="adj" fmla="val 3896"/>
            </a:avLst>
          </a:prstGeom>
          <a:solidFill>
            <a:srgbClr val="FFFFFF"/>
          </a:solidFill>
          <a:ln w="12700">
            <a:solidFill>
              <a:srgbClr val="CBD4CE"/>
            </a:solidFill>
            <a:prstDash val="solid"/>
          </a:ln>
        </p:spPr>
      </p:sp>
      <p:sp>
        <p:nvSpPr>
          <p:cNvPr id="11" name="Shape 9"/>
          <p:cNvSpPr/>
          <p:nvPr/>
        </p:nvSpPr>
        <p:spPr>
          <a:xfrm>
            <a:off x="694944" y="2724912"/>
            <a:ext cx="86868" cy="2816352"/>
          </a:xfrm>
          <a:prstGeom prst="roundRect">
            <a:avLst>
              <a:gd name="adj" fmla="val 105263"/>
            </a:avLst>
          </a:prstGeom>
          <a:solidFill>
            <a:srgbClr val="25594D"/>
          </a:solidFill>
          <a:ln w="12700">
            <a:solidFill>
              <a:srgbClr val="25594D">
                <a:alpha val="0"/>
              </a:srgbClr>
            </a:solidFill>
            <a:prstDash val="solid"/>
          </a:ln>
        </p:spPr>
      </p:sp>
      <p:sp>
        <p:nvSpPr>
          <p:cNvPr id="12" name="Text 10"/>
          <p:cNvSpPr/>
          <p:nvPr/>
        </p:nvSpPr>
        <p:spPr>
          <a:xfrm>
            <a:off x="914400" y="2944368"/>
            <a:ext cx="4773168" cy="502920"/>
          </a:xfrm>
          <a:prstGeom prst="rect">
            <a:avLst/>
          </a:prstGeom>
          <a:noFill/>
          <a:ln/>
        </p:spPr>
        <p:txBody>
          <a:bodyPr wrap="square" lIns="381" tIns="381" rIns="381" bIns="381" rtlCol="0" anchor="t">
            <a:normAutofit/>
          </a:bodyPr>
          <a:lstStyle/>
          <a:p>
            <a:pPr indent="0" marL="0">
              <a:buNone/>
            </a:pPr>
            <a:r>
              <a:rPr lang="en-US" sz="2300" b="1" dirty="0">
                <a:solidFill>
                  <a:srgbClr val="25594D"/>
                </a:solidFill>
                <a:latin typeface="Aptos" pitchFamily="34" charset="0"/>
                <a:ea typeface="Aptos" pitchFamily="34" charset="-122"/>
                <a:cs typeface="Aptos" pitchFamily="34" charset="-120"/>
              </a:rPr>
              <a:t>Ask your partner</a:t>
            </a:r>
            <a:endParaRPr lang="en-US" sz="2300" dirty="0"/>
          </a:p>
        </p:txBody>
      </p:sp>
      <p:sp>
        <p:nvSpPr>
          <p:cNvPr id="13" name="Text 11"/>
          <p:cNvSpPr/>
          <p:nvPr/>
        </p:nvSpPr>
        <p:spPr>
          <a:xfrm>
            <a:off x="914400" y="3547872"/>
            <a:ext cx="4736592" cy="1847088"/>
          </a:xfrm>
          <a:prstGeom prst="rect">
            <a:avLst/>
          </a:prstGeom>
          <a:noFill/>
          <a:ln/>
        </p:spPr>
        <p:txBody>
          <a:bodyPr wrap="square" lIns="381" tIns="381" rIns="381" bIns="381" rtlCol="0" anchor="t">
            <a:normAutofit/>
          </a:bodyPr>
          <a:lstStyle/>
          <a:p>
            <a:pPr indent="0" marL="0">
              <a:buNone/>
            </a:pPr>
            <a:r>
              <a:rPr lang="en-US" sz="2080" dirty="0">
                <a:solidFill>
                  <a:srgbClr val="193540"/>
                </a:solidFill>
                <a:latin typeface="Aptos" pitchFamily="34" charset="0"/>
                <a:ea typeface="Aptos" pitchFamily="34" charset="-122"/>
                <a:cs typeface="Aptos" pitchFamily="34" charset="-120"/>
              </a:rPr>
              <a:t>What do you understand?</a:t>
            </a:r>
            <a:endParaRPr lang="en-US" sz="2080" dirty="0"/>
          </a:p>
          <a:p>
            <a:pPr indent="0" marL="0">
              <a:buNone/>
            </a:pPr>
            <a:r>
              <a:rPr lang="en-US" sz="2080" dirty="0">
                <a:solidFill>
                  <a:srgbClr val="193540"/>
                </a:solidFill>
                <a:latin typeface="Aptos" pitchFamily="34" charset="0"/>
                <a:ea typeface="Aptos" pitchFamily="34" charset="-122"/>
                <a:cs typeface="Aptos" pitchFamily="34" charset="-120"/>
              </a:rPr>
              <a:t>What draws your eye first?</a:t>
            </a:r>
            <a:endParaRPr lang="en-US" sz="2080" dirty="0"/>
          </a:p>
          <a:p>
            <a:pPr indent="0" marL="0">
              <a:buNone/>
            </a:pPr>
            <a:r>
              <a:rPr lang="en-US" sz="2080" dirty="0">
                <a:solidFill>
                  <a:srgbClr val="193540"/>
                </a:solidFill>
                <a:latin typeface="Aptos" pitchFamily="34" charset="0"/>
                <a:ea typeface="Aptos" pitchFamily="34" charset="-122"/>
                <a:cs typeface="Aptos" pitchFamily="34" charset="-120"/>
              </a:rPr>
              <a:t>What is unclear or missing?</a:t>
            </a:r>
            <a:endParaRPr lang="en-US" sz="2080" dirty="0"/>
          </a:p>
          <a:p>
            <a:pPr indent="0" marL="0">
              <a:buNone/>
            </a:pPr>
            <a:r>
              <a:rPr lang="en-US" sz="2080" dirty="0">
                <a:solidFill>
                  <a:srgbClr val="193540"/>
                </a:solidFill>
                <a:latin typeface="Aptos" pitchFamily="34" charset="0"/>
                <a:ea typeface="Aptos" pitchFamily="34" charset="-122"/>
                <a:cs typeface="Aptos" pitchFamily="34" charset="-120"/>
              </a:rPr>
              <a:t>What could you do next?</a:t>
            </a:r>
            <a:endParaRPr lang="en-US" sz="2080" dirty="0"/>
          </a:p>
        </p:txBody>
      </p:sp>
      <p:sp>
        <p:nvSpPr>
          <p:cNvPr id="14" name="Shape 12"/>
          <p:cNvSpPr/>
          <p:nvPr/>
        </p:nvSpPr>
        <p:spPr>
          <a:xfrm>
            <a:off x="6108192" y="2724912"/>
            <a:ext cx="5340096" cy="2816352"/>
          </a:xfrm>
          <a:prstGeom prst="roundRect">
            <a:avLst>
              <a:gd name="adj" fmla="val 3896"/>
            </a:avLst>
          </a:prstGeom>
          <a:solidFill>
            <a:srgbClr val="FFFFFF"/>
          </a:solidFill>
          <a:ln w="12700">
            <a:solidFill>
              <a:srgbClr val="CBD4CE"/>
            </a:solidFill>
            <a:prstDash val="solid"/>
          </a:ln>
        </p:spPr>
      </p:sp>
      <p:sp>
        <p:nvSpPr>
          <p:cNvPr id="15" name="Shape 13"/>
          <p:cNvSpPr/>
          <p:nvPr/>
        </p:nvSpPr>
        <p:spPr>
          <a:xfrm>
            <a:off x="6108192" y="2724912"/>
            <a:ext cx="86868" cy="2816352"/>
          </a:xfrm>
          <a:prstGeom prst="roundRect">
            <a:avLst>
              <a:gd name="adj" fmla="val 105263"/>
            </a:avLst>
          </a:prstGeom>
          <a:solidFill>
            <a:srgbClr val="B17C31"/>
          </a:solidFill>
          <a:ln w="12700">
            <a:solidFill>
              <a:srgbClr val="B17C31">
                <a:alpha val="0"/>
              </a:srgbClr>
            </a:solidFill>
            <a:prstDash val="solid"/>
          </a:ln>
        </p:spPr>
      </p:sp>
      <p:sp>
        <p:nvSpPr>
          <p:cNvPr id="16" name="Text 14"/>
          <p:cNvSpPr/>
          <p:nvPr/>
        </p:nvSpPr>
        <p:spPr>
          <a:xfrm>
            <a:off x="6327648" y="2944368"/>
            <a:ext cx="4919472" cy="502920"/>
          </a:xfrm>
          <a:prstGeom prst="rect">
            <a:avLst/>
          </a:prstGeom>
          <a:noFill/>
          <a:ln/>
        </p:spPr>
        <p:txBody>
          <a:bodyPr wrap="square" lIns="381" tIns="381" rIns="381" bIns="381" rtlCol="0" anchor="t">
            <a:normAutofit/>
          </a:bodyPr>
          <a:lstStyle/>
          <a:p>
            <a:pPr indent="0" marL="0">
              <a:buNone/>
            </a:pPr>
            <a:r>
              <a:rPr lang="en-US" sz="2300" b="1" dirty="0">
                <a:solidFill>
                  <a:srgbClr val="B17C31"/>
                </a:solidFill>
                <a:latin typeface="Aptos" pitchFamily="34" charset="0"/>
                <a:ea typeface="Aptos" pitchFamily="34" charset="-122"/>
                <a:cs typeface="Aptos" pitchFamily="34" charset="-120"/>
              </a:rPr>
              <a:t>Ask yourself</a:t>
            </a:r>
            <a:endParaRPr lang="en-US" sz="2300" dirty="0"/>
          </a:p>
        </p:txBody>
      </p:sp>
      <p:sp>
        <p:nvSpPr>
          <p:cNvPr id="17" name="Text 15"/>
          <p:cNvSpPr/>
          <p:nvPr/>
        </p:nvSpPr>
        <p:spPr>
          <a:xfrm>
            <a:off x="6327648" y="3547872"/>
            <a:ext cx="4882896" cy="1847088"/>
          </a:xfrm>
          <a:prstGeom prst="rect">
            <a:avLst/>
          </a:prstGeom>
          <a:noFill/>
          <a:ln/>
        </p:spPr>
        <p:txBody>
          <a:bodyPr wrap="square" lIns="381" tIns="381" rIns="381" bIns="381" rtlCol="0" anchor="t">
            <a:normAutofit/>
          </a:bodyPr>
          <a:lstStyle/>
          <a:p>
            <a:pPr indent="0" marL="0">
              <a:buNone/>
            </a:pPr>
            <a:r>
              <a:rPr lang="en-US" sz="2080" dirty="0">
                <a:solidFill>
                  <a:srgbClr val="193540"/>
                </a:solidFill>
                <a:latin typeface="Aptos" pitchFamily="34" charset="0"/>
                <a:ea typeface="Aptos" pitchFamily="34" charset="-122"/>
                <a:cs typeface="Aptos" pitchFamily="34" charset="-120"/>
              </a:rPr>
              <a:t>Did I get permission?</a:t>
            </a:r>
            <a:endParaRPr lang="en-US" sz="2080" dirty="0"/>
          </a:p>
          <a:p>
            <a:pPr indent="0" marL="0">
              <a:buNone/>
            </a:pPr>
            <a:r>
              <a:rPr lang="en-US" sz="2080" dirty="0">
                <a:solidFill>
                  <a:srgbClr val="193540"/>
                </a:solidFill>
                <a:latin typeface="Aptos" pitchFamily="34" charset="0"/>
                <a:ea typeface="Aptos" pitchFamily="34" charset="-122"/>
                <a:cs typeface="Aptos" pitchFamily="34" charset="-120"/>
              </a:rPr>
              <a:t>Do dates and contacts need checking?</a:t>
            </a:r>
            <a:endParaRPr lang="en-US" sz="2080" dirty="0"/>
          </a:p>
          <a:p>
            <a:pPr indent="0" marL="0">
              <a:buNone/>
            </a:pPr>
            <a:r>
              <a:rPr lang="en-US" sz="2080" dirty="0">
                <a:solidFill>
                  <a:srgbClr val="193540"/>
                </a:solidFill>
                <a:latin typeface="Aptos" pitchFamily="34" charset="0"/>
                <a:ea typeface="Aptos" pitchFamily="34" charset="-122"/>
                <a:cs typeface="Aptos" pitchFamily="34" charset="-120"/>
              </a:rPr>
              <a:t>Is it readable on a phone or on paper?</a:t>
            </a:r>
            <a:endParaRPr lang="en-US" sz="2080" dirty="0"/>
          </a:p>
          <a:p>
            <a:pPr indent="0" marL="0">
              <a:buNone/>
            </a:pPr>
            <a:r>
              <a:rPr lang="en-US" sz="2080" dirty="0">
                <a:solidFill>
                  <a:srgbClr val="193540"/>
                </a:solidFill>
                <a:latin typeface="Aptos" pitchFamily="34" charset="0"/>
                <a:ea typeface="Aptos" pitchFamily="34" charset="-122"/>
                <a:cs typeface="Aptos" pitchFamily="34" charset="-120"/>
              </a:rPr>
              <a:t>Can people ask for a correction?</a:t>
            </a:r>
            <a:endParaRPr lang="en-US" sz="208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REVISION</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19</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An improvement can be subtractive or additive</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You do not need to rebuild a whole page to fix one problem.</a:t>
            </a:r>
            <a:endParaRPr lang="en-US" sz="2040" dirty="0"/>
          </a:p>
        </p:txBody>
      </p:sp>
      <p:sp>
        <p:nvSpPr>
          <p:cNvPr id="10" name="Shape 8"/>
          <p:cNvSpPr/>
          <p:nvPr/>
        </p:nvSpPr>
        <p:spPr>
          <a:xfrm>
            <a:off x="731520" y="2688336"/>
            <a:ext cx="5184648" cy="2724912"/>
          </a:xfrm>
          <a:prstGeom prst="roundRect">
            <a:avLst>
              <a:gd name="adj" fmla="val 4027"/>
            </a:avLst>
          </a:prstGeom>
          <a:solidFill>
            <a:srgbClr val="FFFFFF"/>
          </a:solidFill>
          <a:ln w="12700">
            <a:solidFill>
              <a:srgbClr val="CBD4CE"/>
            </a:solidFill>
            <a:prstDash val="solid"/>
          </a:ln>
        </p:spPr>
      </p:sp>
      <p:sp>
        <p:nvSpPr>
          <p:cNvPr id="11" name="Shape 9"/>
          <p:cNvSpPr/>
          <p:nvPr/>
        </p:nvSpPr>
        <p:spPr>
          <a:xfrm>
            <a:off x="731520" y="2688336"/>
            <a:ext cx="86868" cy="2724912"/>
          </a:xfrm>
          <a:prstGeom prst="roundRect">
            <a:avLst>
              <a:gd name="adj" fmla="val 105263"/>
            </a:avLst>
          </a:prstGeom>
          <a:solidFill>
            <a:srgbClr val="665181"/>
          </a:solidFill>
          <a:ln w="12700">
            <a:solidFill>
              <a:srgbClr val="665181">
                <a:alpha val="0"/>
              </a:srgbClr>
            </a:solidFill>
            <a:prstDash val="solid"/>
          </a:ln>
        </p:spPr>
      </p:sp>
      <p:sp>
        <p:nvSpPr>
          <p:cNvPr id="12" name="Text 10"/>
          <p:cNvSpPr/>
          <p:nvPr/>
        </p:nvSpPr>
        <p:spPr>
          <a:xfrm>
            <a:off x="950976" y="2907792"/>
            <a:ext cx="4764024" cy="502920"/>
          </a:xfrm>
          <a:prstGeom prst="rect">
            <a:avLst/>
          </a:prstGeom>
          <a:noFill/>
          <a:ln/>
        </p:spPr>
        <p:txBody>
          <a:bodyPr wrap="square" lIns="381" tIns="381" rIns="381" bIns="381" rtlCol="0" anchor="t">
            <a:normAutofit/>
          </a:bodyPr>
          <a:lstStyle/>
          <a:p>
            <a:pPr indent="0" marL="0">
              <a:buNone/>
            </a:pPr>
            <a:r>
              <a:rPr lang="en-US" sz="2300" b="1" dirty="0">
                <a:solidFill>
                  <a:srgbClr val="665181"/>
                </a:solidFill>
                <a:latin typeface="Aptos" pitchFamily="34" charset="0"/>
                <a:ea typeface="Aptos" pitchFamily="34" charset="-122"/>
                <a:cs typeface="Aptos" pitchFamily="34" charset="-120"/>
              </a:rPr>
              <a:t>Take away</a:t>
            </a:r>
            <a:endParaRPr lang="en-US" sz="2300" dirty="0"/>
          </a:p>
        </p:txBody>
      </p:sp>
      <p:sp>
        <p:nvSpPr>
          <p:cNvPr id="13" name="Text 11"/>
          <p:cNvSpPr/>
          <p:nvPr/>
        </p:nvSpPr>
        <p:spPr>
          <a:xfrm>
            <a:off x="950976" y="3511296"/>
            <a:ext cx="4727448" cy="1755648"/>
          </a:xfrm>
          <a:prstGeom prst="rect">
            <a:avLst/>
          </a:prstGeom>
          <a:noFill/>
          <a:ln/>
        </p:spPr>
        <p:txBody>
          <a:bodyPr wrap="square" lIns="381" tIns="381" rIns="381" bIns="381" rtlCol="0" anchor="t">
            <a:normAutofit/>
          </a:bodyPr>
          <a:lstStyle/>
          <a:p>
            <a:pPr indent="0" marL="0">
              <a:buNone/>
            </a:pPr>
            <a:r>
              <a:rPr lang="en-US" sz="2140" dirty="0">
                <a:solidFill>
                  <a:srgbClr val="193540"/>
                </a:solidFill>
                <a:latin typeface="Aptos" pitchFamily="34" charset="0"/>
                <a:ea typeface="Aptos" pitchFamily="34" charset="-122"/>
                <a:cs typeface="Aptos" pitchFamily="34" charset="-120"/>
              </a:rPr>
              <a:t>A repeated sentence</a:t>
            </a:r>
            <a:endParaRPr lang="en-US" sz="2140" dirty="0"/>
          </a:p>
          <a:p>
            <a:pPr indent="0" marL="0">
              <a:buNone/>
            </a:pPr>
            <a:r>
              <a:rPr lang="en-US" sz="2140" dirty="0">
                <a:solidFill>
                  <a:srgbClr val="193540"/>
                </a:solidFill>
                <a:latin typeface="Aptos" pitchFamily="34" charset="0"/>
                <a:ea typeface="Aptos" pitchFamily="34" charset="-122"/>
                <a:cs typeface="Aptos" pitchFamily="34" charset="-120"/>
              </a:rPr>
              <a:t>A confusing category</a:t>
            </a:r>
            <a:endParaRPr lang="en-US" sz="2140" dirty="0"/>
          </a:p>
          <a:p>
            <a:pPr indent="0" marL="0">
              <a:buNone/>
            </a:pPr>
            <a:r>
              <a:rPr lang="en-US" sz="2140" dirty="0">
                <a:solidFill>
                  <a:srgbClr val="193540"/>
                </a:solidFill>
                <a:latin typeface="Aptos" pitchFamily="34" charset="0"/>
                <a:ea typeface="Aptos" pitchFamily="34" charset="-122"/>
                <a:cs typeface="Aptos" pitchFamily="34" charset="-120"/>
              </a:rPr>
              <a:t>Tiny or decorative text</a:t>
            </a:r>
            <a:endParaRPr lang="en-US" sz="2140" dirty="0"/>
          </a:p>
          <a:p>
            <a:pPr indent="0" marL="0">
              <a:buNone/>
            </a:pPr>
            <a:r>
              <a:rPr lang="en-US" sz="2140" dirty="0">
                <a:solidFill>
                  <a:srgbClr val="193540"/>
                </a:solidFill>
                <a:latin typeface="Aptos" pitchFamily="34" charset="0"/>
                <a:ea typeface="Aptos" pitchFamily="34" charset="-122"/>
                <a:cs typeface="Aptos" pitchFamily="34" charset="-120"/>
              </a:rPr>
              <a:t>A detail the reader does not need yet</a:t>
            </a:r>
            <a:endParaRPr lang="en-US" sz="2140" dirty="0"/>
          </a:p>
        </p:txBody>
      </p:sp>
      <p:sp>
        <p:nvSpPr>
          <p:cNvPr id="14" name="Shape 12"/>
          <p:cNvSpPr/>
          <p:nvPr/>
        </p:nvSpPr>
        <p:spPr>
          <a:xfrm>
            <a:off x="6117336" y="2688336"/>
            <a:ext cx="5212080" cy="2724912"/>
          </a:xfrm>
          <a:prstGeom prst="roundRect">
            <a:avLst>
              <a:gd name="adj" fmla="val 4027"/>
            </a:avLst>
          </a:prstGeom>
          <a:solidFill>
            <a:srgbClr val="FFFFFF"/>
          </a:solidFill>
          <a:ln w="12700">
            <a:solidFill>
              <a:srgbClr val="CBD4CE"/>
            </a:solidFill>
            <a:prstDash val="solid"/>
          </a:ln>
        </p:spPr>
      </p:sp>
      <p:sp>
        <p:nvSpPr>
          <p:cNvPr id="15" name="Shape 13"/>
          <p:cNvSpPr/>
          <p:nvPr/>
        </p:nvSpPr>
        <p:spPr>
          <a:xfrm>
            <a:off x="6117336" y="2688336"/>
            <a:ext cx="86868" cy="2724912"/>
          </a:xfrm>
          <a:prstGeom prst="roundRect">
            <a:avLst>
              <a:gd name="adj" fmla="val 105263"/>
            </a:avLst>
          </a:prstGeom>
          <a:solidFill>
            <a:srgbClr val="25594D"/>
          </a:solidFill>
          <a:ln w="12700">
            <a:solidFill>
              <a:srgbClr val="25594D">
                <a:alpha val="0"/>
              </a:srgbClr>
            </a:solidFill>
            <a:prstDash val="solid"/>
          </a:ln>
        </p:spPr>
      </p:sp>
      <p:sp>
        <p:nvSpPr>
          <p:cNvPr id="16" name="Text 14"/>
          <p:cNvSpPr/>
          <p:nvPr/>
        </p:nvSpPr>
        <p:spPr>
          <a:xfrm>
            <a:off x="6336792" y="2907792"/>
            <a:ext cx="4791456" cy="502920"/>
          </a:xfrm>
          <a:prstGeom prst="rect">
            <a:avLst/>
          </a:prstGeom>
          <a:noFill/>
          <a:ln/>
        </p:spPr>
        <p:txBody>
          <a:bodyPr wrap="square" lIns="381" tIns="381" rIns="381" bIns="381" rtlCol="0" anchor="t">
            <a:normAutofit/>
          </a:bodyPr>
          <a:lstStyle/>
          <a:p>
            <a:pPr indent="0" marL="0">
              <a:buNone/>
            </a:pPr>
            <a:r>
              <a:rPr lang="en-US" sz="2300" b="1" dirty="0">
                <a:solidFill>
                  <a:srgbClr val="25594D"/>
                </a:solidFill>
                <a:latin typeface="Aptos" pitchFamily="34" charset="0"/>
                <a:ea typeface="Aptos" pitchFamily="34" charset="-122"/>
                <a:cs typeface="Aptos" pitchFamily="34" charset="-120"/>
              </a:rPr>
              <a:t>Add</a:t>
            </a:r>
            <a:endParaRPr lang="en-US" sz="2300" dirty="0"/>
          </a:p>
        </p:txBody>
      </p:sp>
      <p:sp>
        <p:nvSpPr>
          <p:cNvPr id="17" name="Text 15"/>
          <p:cNvSpPr/>
          <p:nvPr/>
        </p:nvSpPr>
        <p:spPr>
          <a:xfrm>
            <a:off x="6336792" y="3511296"/>
            <a:ext cx="4754880" cy="1755648"/>
          </a:xfrm>
          <a:prstGeom prst="rect">
            <a:avLst/>
          </a:prstGeom>
          <a:noFill/>
          <a:ln/>
        </p:spPr>
        <p:txBody>
          <a:bodyPr wrap="square" lIns="381" tIns="381" rIns="381" bIns="381" rtlCol="0" anchor="t">
            <a:normAutofit/>
          </a:bodyPr>
          <a:lstStyle/>
          <a:p>
            <a:pPr indent="0" marL="0">
              <a:buNone/>
            </a:pPr>
            <a:r>
              <a:rPr lang="en-US" sz="2140" dirty="0">
                <a:solidFill>
                  <a:srgbClr val="193540"/>
                </a:solidFill>
                <a:latin typeface="Aptos" pitchFamily="34" charset="0"/>
                <a:ea typeface="Aptos" pitchFamily="34" charset="-122"/>
                <a:cs typeface="Aptos" pitchFamily="34" charset="-120"/>
              </a:rPr>
              <a:t>A useful heading</a:t>
            </a:r>
            <a:endParaRPr lang="en-US" sz="2140" dirty="0"/>
          </a:p>
          <a:p>
            <a:pPr indent="0" marL="0">
              <a:buNone/>
            </a:pPr>
            <a:r>
              <a:rPr lang="en-US" sz="2140" dirty="0">
                <a:solidFill>
                  <a:srgbClr val="193540"/>
                </a:solidFill>
                <a:latin typeface="Aptos" pitchFamily="34" charset="0"/>
                <a:ea typeface="Aptos" pitchFamily="34" charset="-122"/>
                <a:cs typeface="Aptos" pitchFamily="34" charset="-120"/>
              </a:rPr>
              <a:t>Who a notice is for</a:t>
            </a:r>
            <a:endParaRPr lang="en-US" sz="2140" dirty="0"/>
          </a:p>
          <a:p>
            <a:pPr indent="0" marL="0">
              <a:buNone/>
            </a:pPr>
            <a:r>
              <a:rPr lang="en-US" sz="2140" dirty="0">
                <a:solidFill>
                  <a:srgbClr val="193540"/>
                </a:solidFill>
                <a:latin typeface="Aptos" pitchFamily="34" charset="0"/>
                <a:ea typeface="Aptos" pitchFamily="34" charset="-122"/>
                <a:cs typeface="Aptos" pitchFamily="34" charset="-120"/>
              </a:rPr>
              <a:t>A missing next step</a:t>
            </a:r>
            <a:endParaRPr lang="en-US" sz="2140" dirty="0"/>
          </a:p>
          <a:p>
            <a:pPr indent="0" marL="0">
              <a:buNone/>
            </a:pPr>
            <a:r>
              <a:rPr lang="en-US" sz="2140" dirty="0">
                <a:solidFill>
                  <a:srgbClr val="193540"/>
                </a:solidFill>
                <a:latin typeface="Aptos" pitchFamily="34" charset="0"/>
                <a:ea typeface="Aptos" pitchFamily="34" charset="-122"/>
                <a:cs typeface="Aptos" pitchFamily="34" charset="-120"/>
              </a:rPr>
              <a:t>A permission or source note</a:t>
            </a:r>
            <a:endParaRPr lang="en-US" sz="214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DISTRIBUTION</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20</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Share where your people already are</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You do not have to create a new channel.</a:t>
            </a:r>
            <a:endParaRPr lang="en-US" sz="2040" dirty="0"/>
          </a:p>
        </p:txBody>
      </p:sp>
      <p:sp>
        <p:nvSpPr>
          <p:cNvPr id="10" name="Shape 8"/>
          <p:cNvSpPr/>
          <p:nvPr/>
        </p:nvSpPr>
        <p:spPr>
          <a:xfrm>
            <a:off x="649224" y="2697480"/>
            <a:ext cx="3493008" cy="2651760"/>
          </a:xfrm>
          <a:prstGeom prst="roundRect">
            <a:avLst>
              <a:gd name="adj" fmla="val 4138"/>
            </a:avLst>
          </a:prstGeom>
          <a:solidFill>
            <a:srgbClr val="FFFFFF"/>
          </a:solidFill>
          <a:ln w="12700">
            <a:solidFill>
              <a:srgbClr val="CBD4CE"/>
            </a:solidFill>
            <a:prstDash val="solid"/>
          </a:ln>
        </p:spPr>
      </p:sp>
      <p:sp>
        <p:nvSpPr>
          <p:cNvPr id="11" name="Shape 9"/>
          <p:cNvSpPr/>
          <p:nvPr/>
        </p:nvSpPr>
        <p:spPr>
          <a:xfrm>
            <a:off x="649224" y="2697480"/>
            <a:ext cx="86868" cy="2651760"/>
          </a:xfrm>
          <a:prstGeom prst="roundRect">
            <a:avLst>
              <a:gd name="adj" fmla="val 105263"/>
            </a:avLst>
          </a:prstGeom>
          <a:solidFill>
            <a:srgbClr val="25594D"/>
          </a:solidFill>
          <a:ln w="12700">
            <a:solidFill>
              <a:srgbClr val="25594D">
                <a:alpha val="0"/>
              </a:srgbClr>
            </a:solidFill>
            <a:prstDash val="solid"/>
          </a:ln>
        </p:spPr>
      </p:sp>
      <p:sp>
        <p:nvSpPr>
          <p:cNvPr id="12" name="Text 10"/>
          <p:cNvSpPr/>
          <p:nvPr/>
        </p:nvSpPr>
        <p:spPr>
          <a:xfrm>
            <a:off x="868680" y="2916936"/>
            <a:ext cx="3072384" cy="502920"/>
          </a:xfrm>
          <a:prstGeom prst="rect">
            <a:avLst/>
          </a:prstGeom>
          <a:noFill/>
          <a:ln/>
        </p:spPr>
        <p:txBody>
          <a:bodyPr wrap="square" lIns="381" tIns="381" rIns="381" bIns="381" rtlCol="0" anchor="t">
            <a:normAutofit/>
          </a:bodyPr>
          <a:lstStyle/>
          <a:p>
            <a:pPr indent="0" marL="0">
              <a:buNone/>
            </a:pPr>
            <a:r>
              <a:rPr lang="en-US" sz="2300" b="1" dirty="0">
                <a:solidFill>
                  <a:srgbClr val="25594D"/>
                </a:solidFill>
                <a:latin typeface="Aptos" pitchFamily="34" charset="0"/>
                <a:ea typeface="Aptos" pitchFamily="34" charset="-122"/>
                <a:cs typeface="Aptos" pitchFamily="34" charset="-120"/>
              </a:rPr>
              <a:t>Hand-to-hand</a:t>
            </a:r>
            <a:endParaRPr lang="en-US" sz="2300" dirty="0"/>
          </a:p>
        </p:txBody>
      </p:sp>
      <p:sp>
        <p:nvSpPr>
          <p:cNvPr id="13" name="Text 11"/>
          <p:cNvSpPr/>
          <p:nvPr/>
        </p:nvSpPr>
        <p:spPr>
          <a:xfrm>
            <a:off x="868680" y="3520440"/>
            <a:ext cx="3035808" cy="1682496"/>
          </a:xfrm>
          <a:prstGeom prst="rect">
            <a:avLst/>
          </a:prstGeom>
          <a:noFill/>
          <a:ln/>
        </p:spPr>
        <p:txBody>
          <a:bodyPr wrap="square" lIns="381" tIns="381" rIns="381" bIns="381" rtlCol="0" anchor="t">
            <a:normAutofit/>
          </a:bodyPr>
          <a:lstStyle/>
          <a:p>
            <a:pPr indent="0" marL="0">
              <a:buNone/>
            </a:pPr>
            <a:r>
              <a:rPr lang="en-US" sz="2030" dirty="0">
                <a:solidFill>
                  <a:srgbClr val="193540"/>
                </a:solidFill>
                <a:latin typeface="Aptos" pitchFamily="34" charset="0"/>
                <a:ea typeface="Aptos" pitchFamily="34" charset="-122"/>
                <a:cs typeface="Aptos" pitchFamily="34" charset="-120"/>
              </a:rPr>
              <a:t>At a gathering, in a classroom, between family members, or on a community table with permission.</a:t>
            </a:r>
            <a:endParaRPr lang="en-US" sz="2030" dirty="0"/>
          </a:p>
        </p:txBody>
      </p:sp>
      <p:sp>
        <p:nvSpPr>
          <p:cNvPr id="14" name="Shape 12"/>
          <p:cNvSpPr/>
          <p:nvPr/>
        </p:nvSpPr>
        <p:spPr>
          <a:xfrm>
            <a:off x="4343400" y="2697480"/>
            <a:ext cx="3493008" cy="2651760"/>
          </a:xfrm>
          <a:prstGeom prst="roundRect">
            <a:avLst>
              <a:gd name="adj" fmla="val 4138"/>
            </a:avLst>
          </a:prstGeom>
          <a:solidFill>
            <a:srgbClr val="FFFFFF"/>
          </a:solidFill>
          <a:ln w="12700">
            <a:solidFill>
              <a:srgbClr val="CBD4CE"/>
            </a:solidFill>
            <a:prstDash val="solid"/>
          </a:ln>
        </p:spPr>
      </p:sp>
      <p:sp>
        <p:nvSpPr>
          <p:cNvPr id="15" name="Shape 13"/>
          <p:cNvSpPr/>
          <p:nvPr/>
        </p:nvSpPr>
        <p:spPr>
          <a:xfrm>
            <a:off x="4343400" y="2697480"/>
            <a:ext cx="86868" cy="2651760"/>
          </a:xfrm>
          <a:prstGeom prst="roundRect">
            <a:avLst>
              <a:gd name="adj" fmla="val 105263"/>
            </a:avLst>
          </a:prstGeom>
          <a:solidFill>
            <a:srgbClr val="665181"/>
          </a:solidFill>
          <a:ln w="12700">
            <a:solidFill>
              <a:srgbClr val="665181">
                <a:alpha val="0"/>
              </a:srgbClr>
            </a:solidFill>
            <a:prstDash val="solid"/>
          </a:ln>
        </p:spPr>
      </p:sp>
      <p:sp>
        <p:nvSpPr>
          <p:cNvPr id="16" name="Text 14"/>
          <p:cNvSpPr/>
          <p:nvPr/>
        </p:nvSpPr>
        <p:spPr>
          <a:xfrm>
            <a:off x="4562856" y="2916936"/>
            <a:ext cx="3072384" cy="502920"/>
          </a:xfrm>
          <a:prstGeom prst="rect">
            <a:avLst/>
          </a:prstGeom>
          <a:noFill/>
          <a:ln/>
        </p:spPr>
        <p:txBody>
          <a:bodyPr wrap="square" lIns="381" tIns="381" rIns="381" bIns="381" rtlCol="0" anchor="t">
            <a:normAutofit/>
          </a:bodyPr>
          <a:lstStyle/>
          <a:p>
            <a:pPr indent="0" marL="0">
              <a:buNone/>
            </a:pPr>
            <a:r>
              <a:rPr lang="en-US" sz="2300" b="1" dirty="0">
                <a:solidFill>
                  <a:srgbClr val="665181"/>
                </a:solidFill>
                <a:latin typeface="Aptos" pitchFamily="34" charset="0"/>
                <a:ea typeface="Aptos" pitchFamily="34" charset="-122"/>
                <a:cs typeface="Aptos" pitchFamily="34" charset="-120"/>
              </a:rPr>
              <a:t>Phone-friendly</a:t>
            </a:r>
            <a:endParaRPr lang="en-US" sz="2300" dirty="0"/>
          </a:p>
        </p:txBody>
      </p:sp>
      <p:sp>
        <p:nvSpPr>
          <p:cNvPr id="17" name="Text 15"/>
          <p:cNvSpPr/>
          <p:nvPr/>
        </p:nvSpPr>
        <p:spPr>
          <a:xfrm>
            <a:off x="4562856" y="3520440"/>
            <a:ext cx="3035808" cy="1682496"/>
          </a:xfrm>
          <a:prstGeom prst="rect">
            <a:avLst/>
          </a:prstGeom>
          <a:noFill/>
          <a:ln/>
        </p:spPr>
        <p:txBody>
          <a:bodyPr wrap="square" lIns="381" tIns="381" rIns="381" bIns="381" rtlCol="0" anchor="t">
            <a:normAutofit/>
          </a:bodyPr>
          <a:lstStyle/>
          <a:p>
            <a:pPr indent="0" marL="0">
              <a:buNone/>
            </a:pPr>
            <a:r>
              <a:rPr lang="en-US" sz="2030" dirty="0">
                <a:solidFill>
                  <a:srgbClr val="193540"/>
                </a:solidFill>
                <a:latin typeface="Aptos" pitchFamily="34" charset="0"/>
                <a:ea typeface="Aptos" pitchFamily="34" charset="-122"/>
                <a:cs typeface="Aptos" pitchFamily="34" charset="-120"/>
              </a:rPr>
              <a:t>Send readable text or a PDF, not a tiny photo of a crowded page.</a:t>
            </a:r>
            <a:endParaRPr lang="en-US" sz="2030" dirty="0"/>
          </a:p>
        </p:txBody>
      </p:sp>
      <p:sp>
        <p:nvSpPr>
          <p:cNvPr id="18" name="Shape 16"/>
          <p:cNvSpPr/>
          <p:nvPr/>
        </p:nvSpPr>
        <p:spPr>
          <a:xfrm>
            <a:off x="8037576" y="2697480"/>
            <a:ext cx="3493008" cy="2651760"/>
          </a:xfrm>
          <a:prstGeom prst="roundRect">
            <a:avLst>
              <a:gd name="adj" fmla="val 4138"/>
            </a:avLst>
          </a:prstGeom>
          <a:solidFill>
            <a:srgbClr val="FFFFFF"/>
          </a:solidFill>
          <a:ln w="12700">
            <a:solidFill>
              <a:srgbClr val="CBD4CE"/>
            </a:solidFill>
            <a:prstDash val="solid"/>
          </a:ln>
        </p:spPr>
      </p:sp>
      <p:sp>
        <p:nvSpPr>
          <p:cNvPr id="19" name="Shape 17"/>
          <p:cNvSpPr/>
          <p:nvPr/>
        </p:nvSpPr>
        <p:spPr>
          <a:xfrm>
            <a:off x="8037576" y="2697480"/>
            <a:ext cx="86868" cy="2651760"/>
          </a:xfrm>
          <a:prstGeom prst="roundRect">
            <a:avLst>
              <a:gd name="adj" fmla="val 105263"/>
            </a:avLst>
          </a:prstGeom>
          <a:solidFill>
            <a:srgbClr val="B17C31"/>
          </a:solidFill>
          <a:ln w="12700">
            <a:solidFill>
              <a:srgbClr val="B17C31">
                <a:alpha val="0"/>
              </a:srgbClr>
            </a:solidFill>
            <a:prstDash val="solid"/>
          </a:ln>
        </p:spPr>
      </p:sp>
      <p:sp>
        <p:nvSpPr>
          <p:cNvPr id="20" name="Text 18"/>
          <p:cNvSpPr/>
          <p:nvPr/>
        </p:nvSpPr>
        <p:spPr>
          <a:xfrm>
            <a:off x="8257032" y="2916936"/>
            <a:ext cx="3072384" cy="502920"/>
          </a:xfrm>
          <a:prstGeom prst="rect">
            <a:avLst/>
          </a:prstGeom>
          <a:noFill/>
          <a:ln/>
        </p:spPr>
        <p:txBody>
          <a:bodyPr wrap="square" lIns="381" tIns="381" rIns="381" bIns="381" rtlCol="0" anchor="t">
            <a:normAutofit/>
          </a:bodyPr>
          <a:lstStyle/>
          <a:p>
            <a:pPr indent="0" marL="0">
              <a:buNone/>
            </a:pPr>
            <a:r>
              <a:rPr lang="en-US" sz="2300" b="1" dirty="0">
                <a:solidFill>
                  <a:srgbClr val="B17C31"/>
                </a:solidFill>
                <a:latin typeface="Aptos" pitchFamily="34" charset="0"/>
                <a:ea typeface="Aptos" pitchFamily="34" charset="-122"/>
                <a:cs typeface="Aptos" pitchFamily="34" charset="-120"/>
              </a:rPr>
              <a:t>Online if useful</a:t>
            </a:r>
            <a:endParaRPr lang="en-US" sz="2300" dirty="0"/>
          </a:p>
        </p:txBody>
      </p:sp>
      <p:sp>
        <p:nvSpPr>
          <p:cNvPr id="21" name="Text 19"/>
          <p:cNvSpPr/>
          <p:nvPr/>
        </p:nvSpPr>
        <p:spPr>
          <a:xfrm>
            <a:off x="8257032" y="3520440"/>
            <a:ext cx="3035808" cy="1682496"/>
          </a:xfrm>
          <a:prstGeom prst="rect">
            <a:avLst/>
          </a:prstGeom>
          <a:noFill/>
          <a:ln/>
        </p:spPr>
        <p:txBody>
          <a:bodyPr wrap="square" lIns="381" tIns="381" rIns="381" bIns="381" rtlCol="0" anchor="t">
            <a:normAutofit/>
          </a:bodyPr>
          <a:lstStyle/>
          <a:p>
            <a:pPr indent="0" marL="0">
              <a:buNone/>
            </a:pPr>
            <a:r>
              <a:rPr lang="en-US" sz="2030" dirty="0">
                <a:solidFill>
                  <a:srgbClr val="193540"/>
                </a:solidFill>
                <a:latin typeface="Aptos" pitchFamily="34" charset="0"/>
                <a:ea typeface="Aptos" pitchFamily="34" charset="-122"/>
                <a:cs typeface="Aptos" pitchFamily="34" charset="-120"/>
              </a:rPr>
              <a:t>Email, group message, or a public site if you are ready to maintain it.</a:t>
            </a:r>
            <a:endParaRPr lang="en-US" sz="203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AFTER SHARING</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21</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One page is enough—even if you never make a second</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Publishing does not have to become a permanent obligation.</a:t>
            </a:r>
            <a:endParaRPr lang="en-US" sz="2040" dirty="0"/>
          </a:p>
        </p:txBody>
      </p:sp>
      <p:sp>
        <p:nvSpPr>
          <p:cNvPr id="10" name="Shape 8"/>
          <p:cNvSpPr/>
          <p:nvPr/>
        </p:nvSpPr>
        <p:spPr>
          <a:xfrm>
            <a:off x="667512" y="2743200"/>
            <a:ext cx="10817352" cy="2103120"/>
          </a:xfrm>
          <a:prstGeom prst="roundRect">
            <a:avLst>
              <a:gd name="adj" fmla="val 6087"/>
            </a:avLst>
          </a:prstGeom>
          <a:solidFill>
            <a:srgbClr val="E7F0E8"/>
          </a:solidFill>
          <a:ln w="12700">
            <a:solidFill>
              <a:srgbClr val="E7F0E8">
                <a:alpha val="0"/>
              </a:srgbClr>
            </a:solidFill>
            <a:prstDash val="solid"/>
          </a:ln>
        </p:spPr>
      </p:sp>
      <p:sp>
        <p:nvSpPr>
          <p:cNvPr id="11" name="Shape 9"/>
          <p:cNvSpPr/>
          <p:nvPr/>
        </p:nvSpPr>
        <p:spPr>
          <a:xfrm>
            <a:off x="667512" y="2743200"/>
            <a:ext cx="118872" cy="2103120"/>
          </a:xfrm>
          <a:prstGeom prst="roundRect">
            <a:avLst>
              <a:gd name="adj" fmla="val 76923"/>
            </a:avLst>
          </a:prstGeom>
          <a:solidFill>
            <a:srgbClr val="25594D"/>
          </a:solidFill>
          <a:ln w="12700">
            <a:solidFill>
              <a:srgbClr val="25594D">
                <a:alpha val="0"/>
              </a:srgbClr>
            </a:solidFill>
            <a:prstDash val="solid"/>
          </a:ln>
        </p:spPr>
      </p:sp>
      <p:sp>
        <p:nvSpPr>
          <p:cNvPr id="12" name="Text 10"/>
          <p:cNvSpPr/>
          <p:nvPr/>
        </p:nvSpPr>
        <p:spPr>
          <a:xfrm>
            <a:off x="1078992" y="3017520"/>
            <a:ext cx="10012680" cy="1536192"/>
          </a:xfrm>
          <a:prstGeom prst="rect">
            <a:avLst/>
          </a:prstGeom>
          <a:noFill/>
          <a:ln/>
        </p:spPr>
        <p:txBody>
          <a:bodyPr wrap="square" lIns="381" tIns="381" rIns="381" bIns="381" rtlCol="0" anchor="ctr">
            <a:normAutofit/>
          </a:bodyPr>
          <a:lstStyle/>
          <a:p>
            <a:pPr algn="ctr" indent="0" marL="0">
              <a:buNone/>
            </a:pPr>
            <a:r>
              <a:rPr lang="en-US" sz="3400" dirty="0">
                <a:solidFill>
                  <a:srgbClr val="193540"/>
                </a:solidFill>
                <a:latin typeface="Georgia" pitchFamily="34" charset="0"/>
                <a:ea typeface="Georgia" pitchFamily="34" charset="-122"/>
                <a:cs typeface="Georgia" pitchFamily="34" charset="-120"/>
              </a:rPr>
              <a:t>Keep one copy. Welcome replies. Fix important mistakes. Make more only when you want.</a:t>
            </a:r>
            <a:endParaRPr lang="en-US" sz="3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MAKE / DISCUSS</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22</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Show &amp; share · Celebrate the start</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Invite, never require, a first showing.</a:t>
            </a:r>
            <a:endParaRPr lang="en-US" sz="2040" dirty="0"/>
          </a:p>
        </p:txBody>
      </p:sp>
      <p:sp>
        <p:nvSpPr>
          <p:cNvPr id="10" name="Shape 8"/>
          <p:cNvSpPr/>
          <p:nvPr/>
        </p:nvSpPr>
        <p:spPr>
          <a:xfrm>
            <a:off x="713232" y="2743200"/>
            <a:ext cx="10744200" cy="2670048"/>
          </a:xfrm>
          <a:prstGeom prst="roundRect">
            <a:avLst>
              <a:gd name="adj" fmla="val 4795"/>
            </a:avLst>
          </a:prstGeom>
          <a:solidFill>
            <a:srgbClr val="E7F0E8"/>
          </a:solidFill>
          <a:ln w="12700">
            <a:solidFill>
              <a:srgbClr val="E7F0E8">
                <a:alpha val="0"/>
              </a:srgbClr>
            </a:solidFill>
            <a:prstDash val="solid"/>
          </a:ln>
        </p:spPr>
      </p:sp>
      <p:sp>
        <p:nvSpPr>
          <p:cNvPr id="11" name="Text 9"/>
          <p:cNvSpPr/>
          <p:nvPr/>
        </p:nvSpPr>
        <p:spPr>
          <a:xfrm>
            <a:off x="1143000" y="3127248"/>
            <a:ext cx="9738360" cy="1545336"/>
          </a:xfrm>
          <a:prstGeom prst="rect">
            <a:avLst/>
          </a:prstGeom>
          <a:noFill/>
          <a:ln/>
        </p:spPr>
        <p:txBody>
          <a:bodyPr wrap="square" lIns="381" tIns="381" rIns="381" bIns="381" rtlCol="0" anchor="ctr">
            <a:normAutofit/>
          </a:bodyPr>
          <a:lstStyle/>
          <a:p>
            <a:pPr algn="ctr" indent="0" marL="0">
              <a:buNone/>
            </a:pPr>
            <a:r>
              <a:rPr lang="en-US" sz="3300" dirty="0">
                <a:solidFill>
                  <a:srgbClr val="25594D"/>
                </a:solidFill>
                <a:latin typeface="Georgia" pitchFamily="34" charset="0"/>
                <a:ea typeface="Georgia" pitchFamily="34" charset="-122"/>
                <a:cs typeface="Georgia" pitchFamily="34" charset="-120"/>
              </a:rPr>
              <a:t>“I made this for ______. I hope it helps people ______.”</a:t>
            </a:r>
            <a:endParaRPr lang="en-US" sz="3300" dirty="0"/>
          </a:p>
        </p:txBody>
      </p:sp>
      <p:sp>
        <p:nvSpPr>
          <p:cNvPr id="12" name="Shape 10"/>
          <p:cNvSpPr/>
          <p:nvPr/>
        </p:nvSpPr>
        <p:spPr>
          <a:xfrm>
            <a:off x="713232" y="5641848"/>
            <a:ext cx="2560320" cy="393192"/>
          </a:xfrm>
          <a:prstGeom prst="roundRect">
            <a:avLst>
              <a:gd name="adj" fmla="val 23256"/>
            </a:avLst>
          </a:prstGeom>
          <a:solidFill>
            <a:srgbClr val="25594D"/>
          </a:solidFill>
          <a:ln w="12700">
            <a:solidFill>
              <a:srgbClr val="25594D">
                <a:alpha val="0"/>
              </a:srgbClr>
            </a:solidFill>
            <a:prstDash val="solid"/>
          </a:ln>
        </p:spPr>
      </p:sp>
      <p:sp>
        <p:nvSpPr>
          <p:cNvPr id="13" name="Text 11"/>
          <p:cNvSpPr/>
          <p:nvPr/>
        </p:nvSpPr>
        <p:spPr>
          <a:xfrm>
            <a:off x="822960" y="5687568"/>
            <a:ext cx="2331720" cy="256032"/>
          </a:xfrm>
          <a:prstGeom prst="rect">
            <a:avLst/>
          </a:prstGeom>
          <a:noFill/>
          <a:ln/>
        </p:spPr>
        <p:txBody>
          <a:bodyPr wrap="square" lIns="381" tIns="381" rIns="381" bIns="381" rtlCol="0" anchor="ctr">
            <a:normAutofit/>
          </a:bodyPr>
          <a:lstStyle/>
          <a:p>
            <a:pPr algn="ctr" indent="0" marL="0">
              <a:buNone/>
            </a:pPr>
            <a:r>
              <a:rPr lang="en-US" sz="1270" b="1" dirty="0">
                <a:solidFill>
                  <a:srgbClr val="FFFFFF"/>
                </a:solidFill>
                <a:latin typeface="Aptos" pitchFamily="34" charset="0"/>
                <a:ea typeface="Aptos" pitchFamily="34" charset="-122"/>
                <a:cs typeface="Aptos" pitchFamily="34" charset="-120"/>
              </a:rPr>
              <a:t>5–10 MINUTES</a:t>
            </a:r>
            <a:endParaRPr lang="en-US" sz="127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YOUR NEXT FIVE PEOPLE</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23</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What happens after today?</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A small, specific sharing plan is better than a grand promise.</a:t>
            </a:r>
            <a:endParaRPr lang="en-US" sz="2040" dirty="0"/>
          </a:p>
        </p:txBody>
      </p:sp>
      <p:sp>
        <p:nvSpPr>
          <p:cNvPr id="10" name="Shape 8"/>
          <p:cNvSpPr/>
          <p:nvPr/>
        </p:nvSpPr>
        <p:spPr>
          <a:xfrm>
            <a:off x="722376" y="2688336"/>
            <a:ext cx="5212080" cy="2697480"/>
          </a:xfrm>
          <a:prstGeom prst="roundRect">
            <a:avLst>
              <a:gd name="adj" fmla="val 4068"/>
            </a:avLst>
          </a:prstGeom>
          <a:solidFill>
            <a:srgbClr val="FFFFFF"/>
          </a:solidFill>
          <a:ln w="12700">
            <a:solidFill>
              <a:srgbClr val="CBD4CE"/>
            </a:solidFill>
            <a:prstDash val="solid"/>
          </a:ln>
        </p:spPr>
      </p:sp>
      <p:sp>
        <p:nvSpPr>
          <p:cNvPr id="11" name="Shape 9"/>
          <p:cNvSpPr/>
          <p:nvPr/>
        </p:nvSpPr>
        <p:spPr>
          <a:xfrm>
            <a:off x="722376" y="2688336"/>
            <a:ext cx="86868" cy="2697480"/>
          </a:xfrm>
          <a:prstGeom prst="roundRect">
            <a:avLst>
              <a:gd name="adj" fmla="val 105263"/>
            </a:avLst>
          </a:prstGeom>
          <a:solidFill>
            <a:srgbClr val="25594D"/>
          </a:solidFill>
          <a:ln w="12700">
            <a:solidFill>
              <a:srgbClr val="25594D">
                <a:alpha val="0"/>
              </a:srgbClr>
            </a:solidFill>
            <a:prstDash val="solid"/>
          </a:ln>
        </p:spPr>
      </p:sp>
      <p:sp>
        <p:nvSpPr>
          <p:cNvPr id="12" name="Text 10"/>
          <p:cNvSpPr/>
          <p:nvPr/>
        </p:nvSpPr>
        <p:spPr>
          <a:xfrm>
            <a:off x="941832" y="2907792"/>
            <a:ext cx="4791456" cy="502920"/>
          </a:xfrm>
          <a:prstGeom prst="rect">
            <a:avLst/>
          </a:prstGeom>
          <a:noFill/>
          <a:ln/>
        </p:spPr>
        <p:txBody>
          <a:bodyPr wrap="square" lIns="381" tIns="381" rIns="381" bIns="381" rtlCol="0" anchor="t">
            <a:normAutofit/>
          </a:bodyPr>
          <a:lstStyle/>
          <a:p>
            <a:pPr indent="0" marL="0">
              <a:buNone/>
            </a:pPr>
            <a:r>
              <a:rPr lang="en-US" sz="2300" b="1" dirty="0">
                <a:solidFill>
                  <a:srgbClr val="25594D"/>
                </a:solidFill>
                <a:latin typeface="Aptos" pitchFamily="34" charset="0"/>
                <a:ea typeface="Aptos" pitchFamily="34" charset="-122"/>
                <a:cs typeface="Aptos" pitchFamily="34" charset="-120"/>
              </a:rPr>
              <a:t>Choose one action</a:t>
            </a:r>
            <a:endParaRPr lang="en-US" sz="2300" dirty="0"/>
          </a:p>
        </p:txBody>
      </p:sp>
      <p:sp>
        <p:nvSpPr>
          <p:cNvPr id="13" name="Text 11"/>
          <p:cNvSpPr/>
          <p:nvPr/>
        </p:nvSpPr>
        <p:spPr>
          <a:xfrm>
            <a:off x="941832" y="3511296"/>
            <a:ext cx="4754880" cy="1728216"/>
          </a:xfrm>
          <a:prstGeom prst="rect">
            <a:avLst/>
          </a:prstGeom>
          <a:noFill/>
          <a:ln/>
        </p:spPr>
        <p:txBody>
          <a:bodyPr wrap="square" lIns="381" tIns="381" rIns="381" bIns="381" rtlCol="0" anchor="t">
            <a:normAutofit/>
          </a:bodyPr>
          <a:lstStyle/>
          <a:p>
            <a:pPr indent="0" marL="0">
              <a:buNone/>
            </a:pPr>
            <a:r>
              <a:rPr lang="en-US" sz="2200" dirty="0">
                <a:solidFill>
                  <a:srgbClr val="193540"/>
                </a:solidFill>
                <a:latin typeface="Aptos" pitchFamily="34" charset="0"/>
                <a:ea typeface="Aptos" pitchFamily="34" charset="-122"/>
                <a:cs typeface="Aptos" pitchFamily="34" charset="-120"/>
              </a:rPr>
              <a:t>Print one copy.</a:t>
            </a:r>
            <a:endParaRPr lang="en-US" sz="2200" dirty="0"/>
          </a:p>
          <a:p>
            <a:pPr indent="0" marL="0">
              <a:buNone/>
            </a:pPr>
            <a:r>
              <a:rPr lang="en-US" sz="2200" dirty="0">
                <a:solidFill>
                  <a:srgbClr val="193540"/>
                </a:solidFill>
                <a:latin typeface="Aptos" pitchFamily="34" charset="0"/>
                <a:ea typeface="Aptos" pitchFamily="34" charset="-122"/>
                <a:cs typeface="Aptos" pitchFamily="34" charset="-120"/>
              </a:rPr>
              <a:t>Send to a trusted friend.</a:t>
            </a:r>
            <a:endParaRPr lang="en-US" sz="2200" dirty="0"/>
          </a:p>
          <a:p>
            <a:pPr indent="0" marL="0">
              <a:buNone/>
            </a:pPr>
            <a:r>
              <a:rPr lang="en-US" sz="2200" dirty="0">
                <a:solidFill>
                  <a:srgbClr val="193540"/>
                </a:solidFill>
                <a:latin typeface="Aptos" pitchFamily="34" charset="0"/>
                <a:ea typeface="Aptos" pitchFamily="34" charset="-122"/>
                <a:cs typeface="Aptos" pitchFamily="34" charset="-120"/>
              </a:rPr>
              <a:t>Invite a contribution.</a:t>
            </a:r>
            <a:endParaRPr lang="en-US" sz="2200" dirty="0"/>
          </a:p>
          <a:p>
            <a:pPr indent="0" marL="0">
              <a:buNone/>
            </a:pPr>
            <a:r>
              <a:rPr lang="en-US" sz="2200" dirty="0">
                <a:solidFill>
                  <a:srgbClr val="193540"/>
                </a:solidFill>
                <a:latin typeface="Aptos" pitchFamily="34" charset="0"/>
                <a:ea typeface="Aptos" pitchFamily="34" charset="-122"/>
                <a:cs typeface="Aptos" pitchFamily="34" charset="-120"/>
              </a:rPr>
              <a:t>Ask someone what they think.</a:t>
            </a:r>
            <a:endParaRPr lang="en-US" sz="2200" dirty="0"/>
          </a:p>
        </p:txBody>
      </p:sp>
      <p:sp>
        <p:nvSpPr>
          <p:cNvPr id="14" name="Shape 12"/>
          <p:cNvSpPr/>
          <p:nvPr/>
        </p:nvSpPr>
        <p:spPr>
          <a:xfrm>
            <a:off x="6126480" y="2688336"/>
            <a:ext cx="5248656" cy="2697480"/>
          </a:xfrm>
          <a:prstGeom prst="roundRect">
            <a:avLst>
              <a:gd name="adj" fmla="val 4068"/>
            </a:avLst>
          </a:prstGeom>
          <a:solidFill>
            <a:srgbClr val="FFFFFF"/>
          </a:solidFill>
          <a:ln w="12700">
            <a:solidFill>
              <a:srgbClr val="CBD4CE"/>
            </a:solidFill>
            <a:prstDash val="solid"/>
          </a:ln>
        </p:spPr>
      </p:sp>
      <p:sp>
        <p:nvSpPr>
          <p:cNvPr id="15" name="Shape 13"/>
          <p:cNvSpPr/>
          <p:nvPr/>
        </p:nvSpPr>
        <p:spPr>
          <a:xfrm>
            <a:off x="6126480" y="2688336"/>
            <a:ext cx="86868" cy="2697480"/>
          </a:xfrm>
          <a:prstGeom prst="roundRect">
            <a:avLst>
              <a:gd name="adj" fmla="val 105263"/>
            </a:avLst>
          </a:prstGeom>
          <a:solidFill>
            <a:srgbClr val="665181"/>
          </a:solidFill>
          <a:ln w="12700">
            <a:solidFill>
              <a:srgbClr val="665181">
                <a:alpha val="0"/>
              </a:srgbClr>
            </a:solidFill>
            <a:prstDash val="solid"/>
          </a:ln>
        </p:spPr>
      </p:sp>
      <p:sp>
        <p:nvSpPr>
          <p:cNvPr id="16" name="Text 14"/>
          <p:cNvSpPr/>
          <p:nvPr/>
        </p:nvSpPr>
        <p:spPr>
          <a:xfrm>
            <a:off x="6345936" y="2907792"/>
            <a:ext cx="4828032" cy="502920"/>
          </a:xfrm>
          <a:prstGeom prst="rect">
            <a:avLst/>
          </a:prstGeom>
          <a:noFill/>
          <a:ln/>
        </p:spPr>
        <p:txBody>
          <a:bodyPr wrap="square" lIns="381" tIns="381" rIns="381" bIns="381" rtlCol="0" anchor="t">
            <a:normAutofit/>
          </a:bodyPr>
          <a:lstStyle/>
          <a:p>
            <a:pPr indent="0" marL="0">
              <a:buNone/>
            </a:pPr>
            <a:r>
              <a:rPr lang="en-US" sz="2300" b="1" dirty="0">
                <a:solidFill>
                  <a:srgbClr val="665181"/>
                </a:solidFill>
                <a:latin typeface="Aptos" pitchFamily="34" charset="0"/>
                <a:ea typeface="Aptos" pitchFamily="34" charset="-122"/>
                <a:cs typeface="Aptos" pitchFamily="34" charset="-120"/>
              </a:rPr>
              <a:t>Before sending</a:t>
            </a:r>
            <a:endParaRPr lang="en-US" sz="2300" dirty="0"/>
          </a:p>
        </p:txBody>
      </p:sp>
      <p:sp>
        <p:nvSpPr>
          <p:cNvPr id="17" name="Text 15"/>
          <p:cNvSpPr/>
          <p:nvPr/>
        </p:nvSpPr>
        <p:spPr>
          <a:xfrm>
            <a:off x="6345936" y="3511296"/>
            <a:ext cx="4791456" cy="1728216"/>
          </a:xfrm>
          <a:prstGeom prst="rect">
            <a:avLst/>
          </a:prstGeom>
          <a:noFill/>
          <a:ln/>
        </p:spPr>
        <p:txBody>
          <a:bodyPr wrap="square" lIns="381" tIns="381" rIns="381" bIns="381" rtlCol="0" anchor="t">
            <a:normAutofit/>
          </a:bodyPr>
          <a:lstStyle/>
          <a:p>
            <a:pPr indent="0" marL="0">
              <a:buNone/>
            </a:pPr>
            <a:r>
              <a:rPr lang="en-US" sz="2200" dirty="0">
                <a:solidFill>
                  <a:srgbClr val="193540"/>
                </a:solidFill>
                <a:latin typeface="Aptos" pitchFamily="34" charset="0"/>
                <a:ea typeface="Aptos" pitchFamily="34" charset="-122"/>
                <a:cs typeface="Aptos" pitchFamily="34" charset="-120"/>
              </a:rPr>
              <a:t>Permission checked?</a:t>
            </a:r>
            <a:endParaRPr lang="en-US" sz="2200" dirty="0"/>
          </a:p>
          <a:p>
            <a:pPr indent="0" marL="0">
              <a:buNone/>
            </a:pPr>
            <a:r>
              <a:rPr lang="en-US" sz="2200" dirty="0">
                <a:solidFill>
                  <a:srgbClr val="193540"/>
                </a:solidFill>
                <a:latin typeface="Aptos" pitchFamily="34" charset="0"/>
                <a:ea typeface="Aptos" pitchFamily="34" charset="-122"/>
                <a:cs typeface="Aptos" pitchFamily="34" charset="-120"/>
              </a:rPr>
              <a:t>Helpful details checked?</a:t>
            </a:r>
            <a:endParaRPr lang="en-US" sz="2200" dirty="0"/>
          </a:p>
          <a:p>
            <a:pPr indent="0" marL="0">
              <a:buNone/>
            </a:pPr>
            <a:r>
              <a:rPr lang="en-US" sz="2200" dirty="0">
                <a:solidFill>
                  <a:srgbClr val="193540"/>
                </a:solidFill>
                <a:latin typeface="Aptos" pitchFamily="34" charset="0"/>
                <a:ea typeface="Aptos" pitchFamily="34" charset="-122"/>
                <a:cs typeface="Aptos" pitchFamily="34" charset="-120"/>
              </a:rPr>
              <a:t>Readable?</a:t>
            </a:r>
            <a:endParaRPr lang="en-US" sz="2200" dirty="0"/>
          </a:p>
          <a:p>
            <a:pPr indent="0" marL="0">
              <a:buNone/>
            </a:pPr>
            <a:r>
              <a:rPr lang="en-US" sz="2200" dirty="0">
                <a:solidFill>
                  <a:srgbClr val="193540"/>
                </a:solidFill>
                <a:latin typeface="Aptos" pitchFamily="34" charset="0"/>
                <a:ea typeface="Aptos" pitchFamily="34" charset="-122"/>
                <a:cs typeface="Aptos" pitchFamily="34" charset="-120"/>
              </a:rPr>
              <a:t>Safe response route?</a:t>
            </a:r>
            <a:endParaRPr lang="en-US" sz="2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RESOURCES</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24</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Keep these tools and make them your own</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Every piece can start with a blank sheet of paper.</a:t>
            </a:r>
            <a:endParaRPr lang="en-US" sz="2040" dirty="0"/>
          </a:p>
        </p:txBody>
      </p:sp>
      <p:sp>
        <p:nvSpPr>
          <p:cNvPr id="10" name="Shape 8"/>
          <p:cNvSpPr/>
          <p:nvPr/>
        </p:nvSpPr>
        <p:spPr>
          <a:xfrm>
            <a:off x="694944" y="2679192"/>
            <a:ext cx="5202936" cy="2788920"/>
          </a:xfrm>
          <a:prstGeom prst="roundRect">
            <a:avLst>
              <a:gd name="adj" fmla="val 3934"/>
            </a:avLst>
          </a:prstGeom>
          <a:solidFill>
            <a:srgbClr val="FFFFFF"/>
          </a:solidFill>
          <a:ln w="12700">
            <a:solidFill>
              <a:srgbClr val="CBD4CE"/>
            </a:solidFill>
            <a:prstDash val="solid"/>
          </a:ln>
        </p:spPr>
      </p:sp>
      <p:sp>
        <p:nvSpPr>
          <p:cNvPr id="11" name="Shape 9"/>
          <p:cNvSpPr/>
          <p:nvPr/>
        </p:nvSpPr>
        <p:spPr>
          <a:xfrm>
            <a:off x="694944" y="2679192"/>
            <a:ext cx="86868" cy="2788920"/>
          </a:xfrm>
          <a:prstGeom prst="roundRect">
            <a:avLst>
              <a:gd name="adj" fmla="val 105263"/>
            </a:avLst>
          </a:prstGeom>
          <a:solidFill>
            <a:srgbClr val="25594D"/>
          </a:solidFill>
          <a:ln w="12700">
            <a:solidFill>
              <a:srgbClr val="25594D">
                <a:alpha val="0"/>
              </a:srgbClr>
            </a:solidFill>
            <a:prstDash val="solid"/>
          </a:ln>
        </p:spPr>
      </p:sp>
      <p:sp>
        <p:nvSpPr>
          <p:cNvPr id="12" name="Text 10"/>
          <p:cNvSpPr/>
          <p:nvPr/>
        </p:nvSpPr>
        <p:spPr>
          <a:xfrm>
            <a:off x="914400" y="2898648"/>
            <a:ext cx="4782312" cy="502920"/>
          </a:xfrm>
          <a:prstGeom prst="rect">
            <a:avLst/>
          </a:prstGeom>
          <a:noFill/>
          <a:ln/>
        </p:spPr>
        <p:txBody>
          <a:bodyPr wrap="square" lIns="381" tIns="381" rIns="381" bIns="381" rtlCol="0" anchor="t">
            <a:normAutofit/>
          </a:bodyPr>
          <a:lstStyle/>
          <a:p>
            <a:pPr indent="0" marL="0">
              <a:buNone/>
            </a:pPr>
            <a:r>
              <a:rPr lang="en-US" sz="2300" b="1" dirty="0">
                <a:solidFill>
                  <a:srgbClr val="25594D"/>
                </a:solidFill>
                <a:latin typeface="Aptos" pitchFamily="34" charset="0"/>
                <a:ea typeface="Aptos" pitchFamily="34" charset="-122"/>
                <a:cs typeface="Aptos" pitchFamily="34" charset="-120"/>
              </a:rPr>
              <a:t>Beginner routes</a:t>
            </a:r>
            <a:endParaRPr lang="en-US" sz="2300" dirty="0"/>
          </a:p>
        </p:txBody>
      </p:sp>
      <p:sp>
        <p:nvSpPr>
          <p:cNvPr id="13" name="Text 11"/>
          <p:cNvSpPr/>
          <p:nvPr/>
        </p:nvSpPr>
        <p:spPr>
          <a:xfrm>
            <a:off x="914400" y="3502152"/>
            <a:ext cx="4745736" cy="1819656"/>
          </a:xfrm>
          <a:prstGeom prst="rect">
            <a:avLst/>
          </a:prstGeom>
          <a:noFill/>
          <a:ln/>
        </p:spPr>
        <p:txBody>
          <a:bodyPr wrap="square" lIns="381" tIns="381" rIns="381" bIns="381" rtlCol="0" anchor="t">
            <a:normAutofit/>
          </a:bodyPr>
          <a:lstStyle/>
          <a:p>
            <a:pPr indent="0" marL="0">
              <a:buNone/>
            </a:pPr>
            <a:r>
              <a:rPr lang="en-US" sz="2100" dirty="0">
                <a:solidFill>
                  <a:srgbClr val="193540"/>
                </a:solidFill>
                <a:latin typeface="Aptos" pitchFamily="34" charset="0"/>
                <a:ea typeface="Aptos" pitchFamily="34" charset="-122"/>
                <a:cs typeface="Aptos" pitchFamily="34" charset="-120"/>
              </a:rPr>
              <a:t>Seven-step guide</a:t>
            </a:r>
            <a:endParaRPr lang="en-US" sz="2100" dirty="0"/>
          </a:p>
          <a:p>
            <a:pPr indent="0" marL="0">
              <a:buNone/>
            </a:pPr>
            <a:r>
              <a:rPr lang="en-US" sz="2100" dirty="0">
                <a:solidFill>
                  <a:srgbClr val="193540"/>
                </a:solidFill>
                <a:latin typeface="Aptos" pitchFamily="34" charset="0"/>
                <a:ea typeface="Aptos" pitchFamily="34" charset="-122"/>
                <a:cs typeface="Aptos" pitchFamily="34" charset="-120"/>
              </a:rPr>
              <a:t>First Page Maker</a:t>
            </a:r>
            <a:endParaRPr lang="en-US" sz="2100" dirty="0"/>
          </a:p>
          <a:p>
            <a:pPr indent="0" marL="0">
              <a:buNone/>
            </a:pPr>
            <a:r>
              <a:rPr lang="en-US" sz="2100" dirty="0">
                <a:solidFill>
                  <a:srgbClr val="193540"/>
                </a:solidFill>
                <a:latin typeface="Aptos" pitchFamily="34" charset="0"/>
                <a:ea typeface="Aptos" pitchFamily="34" charset="-122"/>
                <a:cs typeface="Aptos" pitchFamily="34" charset="-120"/>
              </a:rPr>
              <a:t>Printable worksheet</a:t>
            </a:r>
            <a:endParaRPr lang="en-US" sz="2100" dirty="0"/>
          </a:p>
          <a:p>
            <a:pPr indent="0" marL="0">
              <a:buNone/>
            </a:pPr>
            <a:r>
              <a:rPr lang="en-US" sz="2100" dirty="0">
                <a:solidFill>
                  <a:srgbClr val="193540"/>
                </a:solidFill>
                <a:latin typeface="Aptos" pitchFamily="34" charset="0"/>
                <a:ea typeface="Aptos" pitchFamily="34" charset="-122"/>
                <a:cs typeface="Aptos" pitchFamily="34" charset="-120"/>
              </a:rPr>
              <a:t>Editable one-page Word template</a:t>
            </a:r>
            <a:endParaRPr lang="en-US" sz="2100" dirty="0"/>
          </a:p>
        </p:txBody>
      </p:sp>
      <p:sp>
        <p:nvSpPr>
          <p:cNvPr id="14" name="Shape 12"/>
          <p:cNvSpPr/>
          <p:nvPr/>
        </p:nvSpPr>
        <p:spPr>
          <a:xfrm>
            <a:off x="6080760" y="2679192"/>
            <a:ext cx="5340096" cy="2788920"/>
          </a:xfrm>
          <a:prstGeom prst="roundRect">
            <a:avLst>
              <a:gd name="adj" fmla="val 3934"/>
            </a:avLst>
          </a:prstGeom>
          <a:solidFill>
            <a:srgbClr val="FFFFFF"/>
          </a:solidFill>
          <a:ln w="12700">
            <a:solidFill>
              <a:srgbClr val="CBD4CE"/>
            </a:solidFill>
            <a:prstDash val="solid"/>
          </a:ln>
        </p:spPr>
      </p:sp>
      <p:sp>
        <p:nvSpPr>
          <p:cNvPr id="15" name="Shape 13"/>
          <p:cNvSpPr/>
          <p:nvPr/>
        </p:nvSpPr>
        <p:spPr>
          <a:xfrm>
            <a:off x="6080760" y="2679192"/>
            <a:ext cx="86868" cy="2788920"/>
          </a:xfrm>
          <a:prstGeom prst="roundRect">
            <a:avLst>
              <a:gd name="adj" fmla="val 105263"/>
            </a:avLst>
          </a:prstGeom>
          <a:solidFill>
            <a:srgbClr val="665181"/>
          </a:solidFill>
          <a:ln w="12700">
            <a:solidFill>
              <a:srgbClr val="665181">
                <a:alpha val="0"/>
              </a:srgbClr>
            </a:solidFill>
            <a:prstDash val="solid"/>
          </a:ln>
        </p:spPr>
      </p:sp>
      <p:sp>
        <p:nvSpPr>
          <p:cNvPr id="16" name="Text 14"/>
          <p:cNvSpPr/>
          <p:nvPr/>
        </p:nvSpPr>
        <p:spPr>
          <a:xfrm>
            <a:off x="6300216" y="2898648"/>
            <a:ext cx="4919472" cy="502920"/>
          </a:xfrm>
          <a:prstGeom prst="rect">
            <a:avLst/>
          </a:prstGeom>
          <a:noFill/>
          <a:ln/>
        </p:spPr>
        <p:txBody>
          <a:bodyPr wrap="square" lIns="381" tIns="381" rIns="381" bIns="381" rtlCol="0" anchor="t">
            <a:normAutofit/>
          </a:bodyPr>
          <a:lstStyle/>
          <a:p>
            <a:pPr indent="0" marL="0">
              <a:buNone/>
            </a:pPr>
            <a:r>
              <a:rPr lang="en-US" sz="2300" b="1" dirty="0">
                <a:solidFill>
                  <a:srgbClr val="665181"/>
                </a:solidFill>
                <a:latin typeface="Aptos" pitchFamily="34" charset="0"/>
                <a:ea typeface="Aptos" pitchFamily="34" charset="-122"/>
                <a:cs typeface="Aptos" pitchFamily="34" charset="-120"/>
              </a:rPr>
              <a:t>When you are ready</a:t>
            </a:r>
            <a:endParaRPr lang="en-US" sz="2300" dirty="0"/>
          </a:p>
        </p:txBody>
      </p:sp>
      <p:sp>
        <p:nvSpPr>
          <p:cNvPr id="17" name="Text 15"/>
          <p:cNvSpPr/>
          <p:nvPr/>
        </p:nvSpPr>
        <p:spPr>
          <a:xfrm>
            <a:off x="6300216" y="3502152"/>
            <a:ext cx="4882896" cy="1819656"/>
          </a:xfrm>
          <a:prstGeom prst="rect">
            <a:avLst/>
          </a:prstGeom>
          <a:noFill/>
          <a:ln/>
        </p:spPr>
        <p:txBody>
          <a:bodyPr wrap="square" lIns="381" tIns="381" rIns="381" bIns="381" rtlCol="0" anchor="t">
            <a:normAutofit/>
          </a:bodyPr>
          <a:lstStyle/>
          <a:p>
            <a:pPr indent="0" marL="0">
              <a:buNone/>
            </a:pPr>
            <a:r>
              <a:rPr lang="en-US" sz="2100" dirty="0">
                <a:solidFill>
                  <a:srgbClr val="193540"/>
                </a:solidFill>
                <a:latin typeface="Aptos" pitchFamily="34" charset="0"/>
                <a:ea typeface="Aptos" pitchFamily="34" charset="-122"/>
                <a:cs typeface="Aptos" pitchFamily="34" charset="-120"/>
              </a:rPr>
              <a:t>Existing newsletter workspace</a:t>
            </a:r>
            <a:endParaRPr lang="en-US" sz="2100" dirty="0"/>
          </a:p>
          <a:p>
            <a:pPr indent="0" marL="0">
              <a:buNone/>
            </a:pPr>
            <a:r>
              <a:rPr lang="en-US" sz="2100" dirty="0">
                <a:solidFill>
                  <a:srgbClr val="193540"/>
                </a:solidFill>
                <a:latin typeface="Aptos" pitchFamily="34" charset="0"/>
                <a:ea typeface="Aptos" pitchFamily="34" charset="-122"/>
                <a:cs typeface="Aptos" pitchFamily="34" charset="-120"/>
              </a:rPr>
              <a:t>Source-and-permission record</a:t>
            </a:r>
            <a:endParaRPr lang="en-US" sz="2100" dirty="0"/>
          </a:p>
          <a:p>
            <a:pPr indent="0" marL="0">
              <a:buNone/>
            </a:pPr>
            <a:r>
              <a:rPr lang="en-US" sz="2100" dirty="0">
                <a:solidFill>
                  <a:srgbClr val="193540"/>
                </a:solidFill>
                <a:latin typeface="Aptos" pitchFamily="34" charset="0"/>
                <a:ea typeface="Aptos" pitchFamily="34" charset="-122"/>
                <a:cs typeface="Aptos" pitchFamily="34" charset="-120"/>
              </a:rPr>
              <a:t>Completed fictional sample</a:t>
            </a:r>
            <a:endParaRPr lang="en-US" sz="2100" dirty="0"/>
          </a:p>
          <a:p>
            <a:pPr indent="0" marL="0">
              <a:buNone/>
            </a:pPr>
            <a:r>
              <a:rPr lang="en-US" sz="2100" dirty="0">
                <a:solidFill>
                  <a:srgbClr val="193540"/>
                </a:solidFill>
                <a:latin typeface="Aptos" pitchFamily="34" charset="0"/>
                <a:ea typeface="Aptos" pitchFamily="34" charset="-122"/>
                <a:cs typeface="Aptos" pitchFamily="34" charset="-120"/>
              </a:rPr>
              <a:t>Community briefing guide</a:t>
            </a:r>
            <a:endParaRPr lang="en-US" sz="2100" dirty="0"/>
          </a:p>
        </p:txBody>
      </p:sp>
      <p:sp>
        <p:nvSpPr>
          <p:cNvPr id="18" name="Text 16"/>
          <p:cNvSpPr/>
          <p:nvPr/>
        </p:nvSpPr>
        <p:spPr>
          <a:xfrm>
            <a:off x="740664" y="5715000"/>
            <a:ext cx="10570464" cy="347472"/>
          </a:xfrm>
          <a:prstGeom prst="rect">
            <a:avLst/>
          </a:prstGeom>
          <a:noFill/>
          <a:ln/>
        </p:spPr>
        <p:txBody>
          <a:bodyPr wrap="square" lIns="381" tIns="381" rIns="381" bIns="381" rtlCol="0" anchor="ctr">
            <a:normAutofit/>
          </a:bodyPr>
          <a:lstStyle/>
          <a:p>
            <a:pPr algn="ctr" indent="0" marL="0">
              <a:buNone/>
            </a:pPr>
            <a:r>
              <a:rPr lang="en-US" sz="1800" b="1" dirty="0">
                <a:solidFill>
                  <a:srgbClr val="25594D"/>
                </a:solidFill>
                <a:latin typeface="Aptos" pitchFamily="34" charset="0"/>
                <a:ea typeface="Aptos" pitchFamily="34" charset="-122"/>
                <a:cs typeface="Aptos" pitchFamily="34" charset="-120"/>
              </a:rPr>
              <a:t>institute.thelongreturn.org/community-publishing</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AF7F0"/>
        </a:solidFill>
      </p:bgPr>
    </p:bg>
    <p:spTree>
      <p:nvGrpSpPr>
        <p:cNvPr id="1" name=""/>
        <p:cNvGrpSpPr/>
        <p:nvPr/>
      </p:nvGrpSpPr>
      <p:grpSpPr>
        <a:xfrm>
          <a:off x="0" y="0"/>
          <a:ext cx="0" cy="0"/>
          <a:chOff x="0" y="0"/>
          <a:chExt cx="0" cy="0"/>
        </a:xfrm>
      </p:grpSpPr>
      <p:sp>
        <p:nvSpPr>
          <p:cNvPr id="2" name="Shape 0"/>
          <p:cNvSpPr/>
          <p:nvPr/>
        </p:nvSpPr>
        <p:spPr>
          <a:xfrm>
            <a:off x="475488" y="420624"/>
            <a:ext cx="109728" cy="411480"/>
          </a:xfrm>
          <a:prstGeom prst="roundRect">
            <a:avLst>
              <a:gd name="adj" fmla="val 83333"/>
            </a:avLst>
          </a:prstGeom>
          <a:solidFill>
            <a:srgbClr val="25594D"/>
          </a:solidFill>
          <a:ln w="12700">
            <a:solidFill>
              <a:srgbClr val="25594D">
                <a:alpha val="0"/>
              </a:srgbClr>
            </a:solidFill>
            <a:prstDash val="solid"/>
          </a:ln>
        </p:spPr>
      </p:sp>
      <p:sp>
        <p:nvSpPr>
          <p:cNvPr id="3" name="Text 1"/>
          <p:cNvSpPr/>
          <p:nvPr/>
        </p:nvSpPr>
        <p:spPr>
          <a:xfrm>
            <a:off x="694944" y="438912"/>
            <a:ext cx="4754880" cy="256032"/>
          </a:xfrm>
          <a:prstGeom prst="rect">
            <a:avLst/>
          </a:prstGeom>
          <a:noFill/>
          <a:ln/>
        </p:spPr>
        <p:txBody>
          <a:bodyPr wrap="square" lIns="381" tIns="381" rIns="381" bIns="381" rtlCol="0" anchor="ctr">
            <a:normAutofit/>
          </a:bodyPr>
          <a:lstStyle/>
          <a:p>
            <a:pPr indent="0" marL="0">
              <a:buNone/>
            </a:pPr>
            <a:r>
              <a:rPr lang="en-US" sz="1300" b="1" spc="180" kern="0" dirty="0">
                <a:solidFill>
                  <a:srgbClr val="25594D"/>
                </a:solidFill>
                <a:latin typeface="Aptos" pitchFamily="34" charset="0"/>
                <a:ea typeface="Aptos" pitchFamily="34" charset="-122"/>
                <a:cs typeface="Aptos" pitchFamily="34" charset="-120"/>
              </a:rPr>
              <a:t>MAKE SOMETHING TOGETHER</a:t>
            </a:r>
            <a:endParaRPr lang="en-US" sz="1300" dirty="0"/>
          </a:p>
        </p:txBody>
      </p:sp>
      <p:sp>
        <p:nvSpPr>
          <p:cNvPr id="4" name="Text 2"/>
          <p:cNvSpPr/>
          <p:nvPr/>
        </p:nvSpPr>
        <p:spPr>
          <a:xfrm>
            <a:off x="8229600" y="411480"/>
            <a:ext cx="3383280" cy="292608"/>
          </a:xfrm>
          <a:prstGeom prst="rect">
            <a:avLst/>
          </a:prstGeom>
          <a:noFill/>
          <a:ln/>
        </p:spPr>
        <p:txBody>
          <a:bodyPr wrap="square" lIns="381" tIns="381" rIns="381" bIns="381" rtlCol="0" anchor="ctr">
            <a:normAutofit/>
          </a:bodyPr>
          <a:lstStyle/>
          <a:p>
            <a:pPr algn="r" indent="0" marL="0">
              <a:buNone/>
            </a:pPr>
            <a:r>
              <a:rPr lang="en-US" sz="1100" b="1" spc="100" kern="0" dirty="0">
                <a:solidFill>
                  <a:srgbClr val="665181"/>
                </a:solidFill>
                <a:latin typeface="Aptos" pitchFamily="34" charset="0"/>
                <a:ea typeface="Aptos" pitchFamily="34" charset="-122"/>
                <a:cs typeface="Aptos" pitchFamily="34" charset="-120"/>
              </a:rPr>
              <a:t>ABOUT THIS WORKSHOP</a:t>
            </a:r>
            <a:endParaRPr lang="en-US" sz="1100" dirty="0"/>
          </a:p>
        </p:txBody>
      </p:sp>
      <p:sp>
        <p:nvSpPr>
          <p:cNvPr id="5" name="Shape 3"/>
          <p:cNvSpPr/>
          <p:nvPr/>
        </p:nvSpPr>
        <p:spPr>
          <a:xfrm>
            <a:off x="566928" y="6336792"/>
            <a:ext cx="11027664" cy="13716"/>
          </a:xfrm>
          <a:prstGeom prst="roundRect">
            <a:avLst>
              <a:gd name="adj" fmla="val 666667"/>
            </a:avLst>
          </a:prstGeom>
          <a:solidFill>
            <a:srgbClr val="CBD4CE"/>
          </a:solidFill>
          <a:ln w="12700">
            <a:solidFill>
              <a:srgbClr val="CBD4CE">
                <a:alpha val="0"/>
              </a:srgbClr>
            </a:solidFill>
            <a:prstDash val="solid"/>
          </a:ln>
        </p:spPr>
      </p:sp>
      <p:sp>
        <p:nvSpPr>
          <p:cNvPr id="6" name="Text 4"/>
          <p:cNvSpPr/>
          <p:nvPr/>
        </p:nvSpPr>
        <p:spPr>
          <a:xfrm>
            <a:off x="585216" y="6409944"/>
            <a:ext cx="9966960" cy="237744"/>
          </a:xfrm>
          <a:prstGeom prst="rect">
            <a:avLst/>
          </a:prstGeom>
          <a:noFill/>
          <a:ln/>
        </p:spPr>
        <p:txBody>
          <a:bodyPr wrap="square" lIns="381" tIns="381" rIns="381" bIns="381" rtlCol="0" anchor="ctr">
            <a:normAutofit/>
          </a:bodyPr>
          <a:lstStyle/>
          <a:p>
            <a:pPr indent="0" marL="0">
              <a:buNone/>
            </a:pPr>
            <a:r>
              <a:rPr lang="en-US" sz="1010" dirty="0">
                <a:solidFill>
                  <a:srgbClr val="53686F"/>
                </a:solidFill>
                <a:latin typeface="Aptos" pitchFamily="34" charset="0"/>
                <a:ea typeface="Aptos" pitchFamily="34" charset="-122"/>
                <a:cs typeface="Aptos" pitchFamily="34" charset="-120"/>
              </a:rPr>
              <a:t>The Long Return Institute · Community Publishing &amp; Sharing Studio · Draft workshop kit</a:t>
            </a:r>
            <a:endParaRPr lang="en-US" sz="1010" dirty="0"/>
          </a:p>
        </p:txBody>
      </p:sp>
      <p:sp>
        <p:nvSpPr>
          <p:cNvPr id="7" name="Text 5"/>
          <p:cNvSpPr/>
          <p:nvPr/>
        </p:nvSpPr>
        <p:spPr>
          <a:xfrm>
            <a:off x="11100816" y="6382512"/>
            <a:ext cx="457200" cy="274320"/>
          </a:xfrm>
          <a:prstGeom prst="rect">
            <a:avLst/>
          </a:prstGeom>
          <a:noFill/>
          <a:ln/>
        </p:spPr>
        <p:txBody>
          <a:bodyPr wrap="square" lIns="381" tIns="381" rIns="381" bIns="381" rtlCol="0" anchor="ctr">
            <a:normAutofit/>
          </a:bodyPr>
          <a:lstStyle/>
          <a:p>
            <a:pPr algn="r" indent="0" marL="0">
              <a:buNone/>
            </a:pPr>
            <a:r>
              <a:rPr lang="en-US" sz="1100" b="1" dirty="0">
                <a:solidFill>
                  <a:srgbClr val="25594D"/>
                </a:solidFill>
                <a:latin typeface="Aptos" pitchFamily="34" charset="0"/>
                <a:ea typeface="Aptos" pitchFamily="34" charset="-122"/>
                <a:cs typeface="Aptos" pitchFamily="34" charset="-120"/>
              </a:rPr>
              <a:t>25</a:t>
            </a:r>
            <a:endParaRPr lang="en-US" sz="1100" dirty="0"/>
          </a:p>
        </p:txBody>
      </p:sp>
      <p:sp>
        <p:nvSpPr>
          <p:cNvPr id="8" name="Text 6"/>
          <p:cNvSpPr/>
          <p:nvPr/>
        </p:nvSpPr>
        <p:spPr>
          <a:xfrm>
            <a:off x="612648" y="1033272"/>
            <a:ext cx="10881360" cy="969264"/>
          </a:xfrm>
          <a:prstGeom prst="rect">
            <a:avLst/>
          </a:prstGeom>
          <a:noFill/>
          <a:ln/>
        </p:spPr>
        <p:txBody>
          <a:bodyPr wrap="square" lIns="381" tIns="381" rIns="381" bIns="381" rtlCol="0" anchor="ctr">
            <a:normAutofit/>
          </a:bodyPr>
          <a:lstStyle/>
          <a:p>
            <a:pPr indent="0" marL="0">
              <a:buNone/>
            </a:pPr>
            <a:r>
              <a:rPr lang="en-US" sz="3800" dirty="0">
                <a:solidFill>
                  <a:srgbClr val="193540"/>
                </a:solidFill>
                <a:latin typeface="Georgia" pitchFamily="34" charset="0"/>
                <a:ea typeface="Georgia" pitchFamily="34" charset="-122"/>
                <a:cs typeface="Georgia" pitchFamily="34" charset="-120"/>
              </a:rPr>
              <a:t>Ideas behind this workshop</a:t>
            </a:r>
            <a:endParaRPr lang="en-US" sz="3800" dirty="0"/>
          </a:p>
        </p:txBody>
      </p:sp>
      <p:sp>
        <p:nvSpPr>
          <p:cNvPr id="9" name="Text 7"/>
          <p:cNvSpPr/>
          <p:nvPr/>
        </p:nvSpPr>
        <p:spPr>
          <a:xfrm>
            <a:off x="667512" y="1984248"/>
            <a:ext cx="10698480" cy="603504"/>
          </a:xfrm>
          <a:prstGeom prst="rect">
            <a:avLst/>
          </a:prstGeom>
          <a:noFill/>
          <a:ln/>
        </p:spPr>
        <p:txBody>
          <a:bodyPr wrap="square" lIns="381" tIns="381" rIns="381" bIns="381" rtlCol="0" anchor="t">
            <a:normAutofit/>
          </a:bodyPr>
          <a:lstStyle/>
          <a:p>
            <a:pPr indent="0" marL="0">
              <a:buNone/>
            </a:pPr>
            <a:r>
              <a:rPr lang="en-US" sz="2040" dirty="0">
                <a:solidFill>
                  <a:srgbClr val="53686F"/>
                </a:solidFill>
                <a:latin typeface="Aptos" pitchFamily="34" charset="0"/>
                <a:ea typeface="Aptos" pitchFamily="34" charset="-122"/>
                <a:cs typeface="Aptos" pitchFamily="34" charset="-120"/>
              </a:rPr>
              <a:t>An original educational synthesis; not copied pages or artwork.</a:t>
            </a:r>
            <a:endParaRPr lang="en-US" sz="2040" dirty="0"/>
          </a:p>
        </p:txBody>
      </p:sp>
      <p:sp>
        <p:nvSpPr>
          <p:cNvPr id="10" name="Text 8"/>
          <p:cNvSpPr/>
          <p:nvPr/>
        </p:nvSpPr>
        <p:spPr>
          <a:xfrm>
            <a:off x="713232" y="2450592"/>
            <a:ext cx="3364992" cy="411480"/>
          </a:xfrm>
          <a:prstGeom prst="rect">
            <a:avLst/>
          </a:prstGeom>
          <a:noFill/>
          <a:ln/>
        </p:spPr>
        <p:txBody>
          <a:bodyPr wrap="square" lIns="381" tIns="381" rIns="381" bIns="381" rtlCol="0" anchor="ctr">
            <a:normAutofit/>
          </a:bodyPr>
          <a:lstStyle/>
          <a:p>
            <a:pPr indent="0" marL="0">
              <a:buNone/>
            </a:pPr>
            <a:r>
              <a:rPr lang="en-US" sz="2000" b="1" dirty="0">
                <a:solidFill>
                  <a:srgbClr val="25594D"/>
                </a:solidFill>
                <a:latin typeface="Aptos" pitchFamily="34" charset="0"/>
                <a:ea typeface="Aptos" pitchFamily="34" charset="-122"/>
                <a:cs typeface="Aptos" pitchFamily="34" charset="-120"/>
              </a:rPr>
              <a:t>DIY making</a:t>
            </a:r>
            <a:endParaRPr lang="en-US" sz="2000" dirty="0"/>
          </a:p>
        </p:txBody>
      </p:sp>
      <p:sp>
        <p:nvSpPr>
          <p:cNvPr id="11" name="Text 9"/>
          <p:cNvSpPr/>
          <p:nvPr/>
        </p:nvSpPr>
        <p:spPr>
          <a:xfrm>
            <a:off x="4069080" y="2450592"/>
            <a:ext cx="7178040" cy="566928"/>
          </a:xfrm>
          <a:prstGeom prst="rect">
            <a:avLst/>
          </a:prstGeom>
          <a:noFill/>
          <a:ln/>
        </p:spPr>
        <p:txBody>
          <a:bodyPr wrap="square" lIns="381" tIns="381" rIns="381" bIns="381" rtlCol="0" anchor="ctr">
            <a:normAutofit/>
          </a:bodyPr>
          <a:lstStyle/>
          <a:p>
            <a:pPr indent="0" marL="0">
              <a:buNone/>
            </a:pPr>
            <a:r>
              <a:rPr lang="en-US" sz="1800" dirty="0">
                <a:solidFill>
                  <a:srgbClr val="193540"/>
                </a:solidFill>
                <a:latin typeface="Aptos" pitchFamily="34" charset="0"/>
                <a:ea typeface="Aptos" pitchFamily="34" charset="-122"/>
                <a:cs typeface="Aptos" pitchFamily="34" charset="-120"/>
              </a:rPr>
              <a:t>Bill Brent &amp; Joe Biel, Make a Zine!; Mark Todd &amp; Esther Pearl Watson, Whatcha Mean, What’s a Zine?</a:t>
            </a:r>
            <a:endParaRPr lang="en-US" sz="1800" dirty="0"/>
          </a:p>
        </p:txBody>
      </p:sp>
      <p:sp>
        <p:nvSpPr>
          <p:cNvPr id="12" name="Text 10"/>
          <p:cNvSpPr/>
          <p:nvPr/>
        </p:nvSpPr>
        <p:spPr>
          <a:xfrm>
            <a:off x="713232" y="3273552"/>
            <a:ext cx="3364992" cy="411480"/>
          </a:xfrm>
          <a:prstGeom prst="rect">
            <a:avLst/>
          </a:prstGeom>
          <a:noFill/>
          <a:ln/>
        </p:spPr>
        <p:txBody>
          <a:bodyPr wrap="square" lIns="381" tIns="381" rIns="381" bIns="381" rtlCol="0" anchor="ctr">
            <a:normAutofit/>
          </a:bodyPr>
          <a:lstStyle/>
          <a:p>
            <a:pPr indent="0" marL="0">
              <a:buNone/>
            </a:pPr>
            <a:r>
              <a:rPr lang="en-US" sz="2000" b="1" dirty="0">
                <a:solidFill>
                  <a:srgbClr val="25594D"/>
                </a:solidFill>
                <a:latin typeface="Aptos" pitchFamily="34" charset="0"/>
                <a:ea typeface="Aptos" pitchFamily="34" charset="-122"/>
                <a:cs typeface="Aptos" pitchFamily="34" charset="-120"/>
              </a:rPr>
              <a:t>People, listening &amp; communication</a:t>
            </a:r>
            <a:endParaRPr lang="en-US" sz="2000" dirty="0"/>
          </a:p>
        </p:txBody>
      </p:sp>
      <p:sp>
        <p:nvSpPr>
          <p:cNvPr id="13" name="Text 11"/>
          <p:cNvSpPr/>
          <p:nvPr/>
        </p:nvSpPr>
        <p:spPr>
          <a:xfrm>
            <a:off x="4069080" y="3273552"/>
            <a:ext cx="7178040" cy="566928"/>
          </a:xfrm>
          <a:prstGeom prst="rect">
            <a:avLst/>
          </a:prstGeom>
          <a:noFill/>
          <a:ln/>
        </p:spPr>
        <p:txBody>
          <a:bodyPr wrap="square" lIns="381" tIns="381" rIns="381" bIns="381" rtlCol="0" anchor="ctr">
            <a:normAutofit/>
          </a:bodyPr>
          <a:lstStyle/>
          <a:p>
            <a:pPr indent="0" marL="0">
              <a:buNone/>
            </a:pPr>
            <a:r>
              <a:rPr lang="en-US" sz="1800" dirty="0">
                <a:solidFill>
                  <a:srgbClr val="193540"/>
                </a:solidFill>
                <a:latin typeface="Aptos" pitchFamily="34" charset="0"/>
                <a:ea typeface="Aptos" pitchFamily="34" charset="-122"/>
                <a:cs typeface="Aptos" pitchFamily="34" charset="-120"/>
              </a:rPr>
              <a:t>Kivi Leroux Miller, The Nonprofit Marketing Guide (2nd ed.).</a:t>
            </a:r>
            <a:endParaRPr lang="en-US" sz="1800" dirty="0"/>
          </a:p>
        </p:txBody>
      </p:sp>
      <p:sp>
        <p:nvSpPr>
          <p:cNvPr id="14" name="Text 12"/>
          <p:cNvSpPr/>
          <p:nvPr/>
        </p:nvSpPr>
        <p:spPr>
          <a:xfrm>
            <a:off x="713232" y="4096512"/>
            <a:ext cx="3364992" cy="411480"/>
          </a:xfrm>
          <a:prstGeom prst="rect">
            <a:avLst/>
          </a:prstGeom>
          <a:noFill/>
          <a:ln/>
        </p:spPr>
        <p:txBody>
          <a:bodyPr wrap="square" lIns="381" tIns="381" rIns="381" bIns="381" rtlCol="0" anchor="ctr">
            <a:normAutofit/>
          </a:bodyPr>
          <a:lstStyle/>
          <a:p>
            <a:pPr indent="0" marL="0">
              <a:buNone/>
            </a:pPr>
            <a:r>
              <a:rPr lang="en-US" sz="2000" b="1" dirty="0">
                <a:solidFill>
                  <a:srgbClr val="25594D"/>
                </a:solidFill>
                <a:latin typeface="Aptos" pitchFamily="34" charset="0"/>
                <a:ea typeface="Aptos" pitchFamily="34" charset="-122"/>
                <a:cs typeface="Aptos" pitchFamily="34" charset="-120"/>
              </a:rPr>
              <a:t>Self-publishing &amp; community</a:t>
            </a:r>
            <a:endParaRPr lang="en-US" sz="2000" dirty="0"/>
          </a:p>
        </p:txBody>
      </p:sp>
      <p:sp>
        <p:nvSpPr>
          <p:cNvPr id="15" name="Text 13"/>
          <p:cNvSpPr/>
          <p:nvPr/>
        </p:nvSpPr>
        <p:spPr>
          <a:xfrm>
            <a:off x="4069080" y="4096512"/>
            <a:ext cx="7178040" cy="566928"/>
          </a:xfrm>
          <a:prstGeom prst="rect">
            <a:avLst/>
          </a:prstGeom>
          <a:noFill/>
          <a:ln/>
        </p:spPr>
        <p:txBody>
          <a:bodyPr wrap="square" lIns="381" tIns="381" rIns="381" bIns="381" rtlCol="0" anchor="ctr">
            <a:normAutofit/>
          </a:bodyPr>
          <a:lstStyle/>
          <a:p>
            <a:pPr indent="0" marL="0">
              <a:buNone/>
            </a:pPr>
            <a:r>
              <a:rPr lang="en-US" sz="1800" dirty="0">
                <a:solidFill>
                  <a:srgbClr val="193540"/>
                </a:solidFill>
                <a:latin typeface="Aptos" pitchFamily="34" charset="0"/>
                <a:ea typeface="Aptos" pitchFamily="34" charset="-122"/>
                <a:cs typeface="Aptos" pitchFamily="34" charset="-120"/>
              </a:rPr>
              <a:t>Michalis Pichler (ed.), Publishing Manifestos; Laura Winkiel, Modernism, Race, and Manifestos.</a:t>
            </a:r>
            <a:endParaRPr lang="en-US" sz="1800" dirty="0"/>
          </a:p>
        </p:txBody>
      </p:sp>
      <p:sp>
        <p:nvSpPr>
          <p:cNvPr id="16" name="Text 14"/>
          <p:cNvSpPr/>
          <p:nvPr/>
        </p:nvSpPr>
        <p:spPr>
          <a:xfrm>
            <a:off x="713232" y="4919472"/>
            <a:ext cx="3364992" cy="411480"/>
          </a:xfrm>
          <a:prstGeom prst="rect">
            <a:avLst/>
          </a:prstGeom>
          <a:noFill/>
          <a:ln/>
        </p:spPr>
        <p:txBody>
          <a:bodyPr wrap="square" lIns="381" tIns="381" rIns="381" bIns="381" rtlCol="0" anchor="ctr">
            <a:normAutofit/>
          </a:bodyPr>
          <a:lstStyle/>
          <a:p>
            <a:pPr indent="0" marL="0">
              <a:buNone/>
            </a:pPr>
            <a:r>
              <a:rPr lang="en-US" sz="2000" b="1" dirty="0">
                <a:solidFill>
                  <a:srgbClr val="25594D"/>
                </a:solidFill>
                <a:latin typeface="Aptos" pitchFamily="34" charset="0"/>
                <a:ea typeface="Aptos" pitchFamily="34" charset="-122"/>
                <a:cs typeface="Aptos" pitchFamily="34" charset="-120"/>
              </a:rPr>
              <a:t>Plain-language process design</a:t>
            </a:r>
            <a:endParaRPr lang="en-US" sz="2000" dirty="0"/>
          </a:p>
        </p:txBody>
      </p:sp>
      <p:sp>
        <p:nvSpPr>
          <p:cNvPr id="17" name="Text 15"/>
          <p:cNvSpPr/>
          <p:nvPr/>
        </p:nvSpPr>
        <p:spPr>
          <a:xfrm>
            <a:off x="4069080" y="4919472"/>
            <a:ext cx="7178040" cy="566928"/>
          </a:xfrm>
          <a:prstGeom prst="rect">
            <a:avLst/>
          </a:prstGeom>
          <a:noFill/>
          <a:ln/>
        </p:spPr>
        <p:txBody>
          <a:bodyPr wrap="square" lIns="381" tIns="381" rIns="381" bIns="381" rtlCol="0" anchor="ctr">
            <a:normAutofit/>
          </a:bodyPr>
          <a:lstStyle/>
          <a:p>
            <a:pPr indent="0" marL="0">
              <a:buNone/>
            </a:pPr>
            <a:r>
              <a:rPr lang="en-US" sz="1800" dirty="0">
                <a:solidFill>
                  <a:srgbClr val="193540"/>
                </a:solidFill>
                <a:latin typeface="Aptos" pitchFamily="34" charset="0"/>
                <a:ea typeface="Aptos" pitchFamily="34" charset="-122"/>
                <a:cs typeface="Aptos" pitchFamily="34" charset="-120"/>
              </a:rPr>
              <a:t>How Each Process Works (29 September 2026), supplied governance companion.</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The Long Return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Make Something Together: An Everyday Community Publishing Workshop</dc:title>
  <dc:subject>Community Publishing &amp; Sharing Studio — learning materials</dc:subject>
  <dc:creator>The Long Return Institute</dc:creator>
  <cp:lastModifiedBy>The Long Return Institute</cp:lastModifiedBy>
  <cp:revision>1</cp:revision>
  <dcterms:created xsi:type="dcterms:W3CDTF">2026-10-08T04:29:29Z</dcterms:created>
  <dcterms:modified xsi:type="dcterms:W3CDTF">2026-10-08T04:29:29Z</dcterms:modified>
</cp:coreProperties>
</file>